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90"/>
  </p:notesMasterIdLst>
  <p:handoutMasterIdLst>
    <p:handoutMasterId r:id="rId91"/>
  </p:handoutMasterIdLst>
  <p:sldIdLst>
    <p:sldId id="256" r:id="rId2"/>
    <p:sldId id="260" r:id="rId3"/>
    <p:sldId id="257" r:id="rId4"/>
    <p:sldId id="262" r:id="rId5"/>
    <p:sldId id="258" r:id="rId6"/>
    <p:sldId id="259" r:id="rId7"/>
    <p:sldId id="261" r:id="rId8"/>
    <p:sldId id="28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73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3" r:id="rId29"/>
    <p:sldId id="284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7" r:id="rId61"/>
    <p:sldId id="316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64"/>
    <p:restoredTop sz="96327"/>
  </p:normalViewPr>
  <p:slideViewPr>
    <p:cSldViewPr snapToGrid="0">
      <p:cViewPr>
        <p:scale>
          <a:sx n="92" d="100"/>
          <a:sy n="92" d="100"/>
        </p:scale>
        <p:origin x="-8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68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notesMaster" Target="notesMasters/notesMaster1.xml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7E3E99AF-ED1E-4EA5-BBC7-75B25B5095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34473AB-1723-5920-F085-682C15DFA1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E02F7C-667E-A74B-8EF9-F0D509E66531}" type="datetimeFigureOut">
              <a:rPr kumimoji="1" lang="zh-TW" altLang="en-US" smtClean="0"/>
              <a:t>2024/7/1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F74CBDD-BBA6-5A0A-8F47-B4F74B7B9E3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016DC9E-45E1-17BC-7050-5E4923E8D1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F62EE5-6180-D144-8C67-6E525E51B4C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548088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5526B6-7817-2A4E-A909-49C593561612}" type="datetimeFigureOut">
              <a:rPr kumimoji="1" lang="zh-TW" altLang="en-US" smtClean="0"/>
              <a:t>2024/7/1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41F6D7-EAF1-054F-B3F4-316D7DC37F2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56086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669BA-8845-4748-B2F8-6C8EB6557E75}" type="datetime1">
              <a:rPr lang="zh-TW" altLang="en-US" smtClean="0"/>
              <a:t>2024/7/1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819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0B99D-89C6-9C4C-AB32-4151397A776A}" type="datetime1">
              <a:rPr lang="zh-TW" altLang="en-US" smtClean="0"/>
              <a:t>2024/7/1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22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D13F-8FF0-6D44-865B-8D9A34871F24}" type="datetime1">
              <a:rPr lang="zh-TW" altLang="en-US" smtClean="0"/>
              <a:t>2024/7/1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77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936" y="352817"/>
            <a:ext cx="10347259" cy="62427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29936" y="1032480"/>
            <a:ext cx="10347259" cy="4793039"/>
          </a:xfrm>
        </p:spPr>
        <p:txBody>
          <a:bodyPr/>
          <a:lstStyle>
            <a:lvl1pPr>
              <a:defRPr>
                <a:latin typeface="+mn-lt"/>
              </a:defRPr>
            </a:lvl1pPr>
            <a:lvl2pPr marL="617220" indent="-342900">
              <a:buFont typeface="Arial" panose="020B0604020202020204" pitchFamily="34" charset="0"/>
              <a:buChar char="•"/>
              <a:defRPr/>
            </a:lvl2pPr>
            <a:lvl3pPr>
              <a:defRPr>
                <a:latin typeface="+mn-lt"/>
              </a:defRPr>
            </a:lvl3pPr>
            <a:lvl4pPr marL="880110" indent="-285750">
              <a:buFont typeface="Arial" panose="020B0604020202020204" pitchFamily="34" charset="0"/>
              <a:buChar char="•"/>
              <a:defRPr/>
            </a:lvl4pPr>
            <a:lvl5pPr>
              <a:defRPr>
                <a:latin typeface="+mn-lt"/>
              </a:defRPr>
            </a:lvl5pPr>
            <a:lvl6pPr marL="1130400" indent="-285750">
              <a:buFont typeface="Arial" panose="020B0604020202020204" pitchFamily="34" charset="0"/>
              <a:buChar char="•"/>
              <a:defRPr>
                <a:latin typeface="+mn-lt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2"/>
            <a:r>
              <a:rPr lang="en-US" dirty="0"/>
              <a:t>Second level</a:t>
            </a:r>
          </a:p>
          <a:p>
            <a:pPr lvl="4"/>
            <a:r>
              <a:rPr lang="en-US" dirty="0"/>
              <a:t>Third level</a:t>
            </a:r>
          </a:p>
          <a:p>
            <a:pPr lvl="5"/>
            <a:r>
              <a:rPr lang="en-US" dirty="0"/>
              <a:t>Fourth level</a:t>
            </a:r>
          </a:p>
          <a:p>
            <a:pPr lvl="5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979DB-A011-8B43-9E9E-A6873B306B54}" type="datetime1">
              <a:rPr lang="zh-TW" altLang="en-US" smtClean="0"/>
              <a:t>2024/7/1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938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A31E2-D031-8748-A042-A3A8A87B8BF6}" type="datetime1">
              <a:rPr lang="zh-TW" altLang="en-US" smtClean="0"/>
              <a:t>2024/7/1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606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93F3-45D1-914E-8350-81BF9ED46E2F}" type="datetime1">
              <a:rPr lang="zh-TW" altLang="en-US" smtClean="0"/>
              <a:t>2024/7/1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702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78566-43AB-6A47-B296-D21CEB5EFCB7}" type="datetime1">
              <a:rPr lang="zh-TW" altLang="en-US" smtClean="0"/>
              <a:t>2024/7/1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575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0587-D023-B64B-91FF-592620ABD754}" type="datetime1">
              <a:rPr lang="zh-TW" altLang="en-US" smtClean="0"/>
              <a:t>2024/7/1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01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A727F-B6C7-8949-B2C0-869A4E016144}" type="datetime1">
              <a:rPr lang="zh-TW" altLang="en-US" smtClean="0"/>
              <a:t>2024/7/1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430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C94A5-02F7-BB48-9001-9A8E9F5FFB00}" type="datetime1">
              <a:rPr lang="zh-TW" altLang="en-US" smtClean="0"/>
              <a:t>2024/7/1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355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2FD-D09C-3C47-AA89-73DE353C45F2}" type="datetime1">
              <a:rPr lang="zh-TW" altLang="en-US" smtClean="0"/>
              <a:t>2024/7/1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309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E192E3E-68A9-4F36-936C-1C8D0B9EF132}"/>
              </a:ext>
            </a:extLst>
          </p:cNvPr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936" y="352817"/>
            <a:ext cx="9950103" cy="6242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9936" y="1017510"/>
            <a:ext cx="10433321" cy="48229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 dirty="0"/>
              <a:t>Click to edit Master text styles</a:t>
            </a:r>
          </a:p>
          <a:p>
            <a:pPr lvl="2"/>
            <a:r>
              <a:rPr lang="en-US" altLang="zh-TW" dirty="0"/>
              <a:t>Second level</a:t>
            </a:r>
          </a:p>
          <a:p>
            <a:pPr lvl="4"/>
            <a:r>
              <a:rPr lang="en-US" altLang="zh-TW" dirty="0"/>
              <a:t>Third level</a:t>
            </a:r>
          </a:p>
          <a:p>
            <a:pPr lvl="5"/>
            <a:r>
              <a:rPr lang="en-US" altLang="zh-TW" dirty="0"/>
              <a:t>Fourth level</a:t>
            </a:r>
          </a:p>
          <a:p>
            <a:pPr lvl="5"/>
            <a:r>
              <a:rPr lang="en-US" altLang="zh-TW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2F31ED19-8017-554D-A6D4-037BF36F8F39}" type="datetime1">
              <a:rPr lang="zh-TW" altLang="en-US" smtClean="0"/>
              <a:t>2024/7/1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578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3" r:id="rId6"/>
    <p:sldLayoutId id="2147483668" r:id="rId7"/>
    <p:sldLayoutId id="2147483669" r:id="rId8"/>
    <p:sldLayoutId id="2147483670" r:id="rId9"/>
    <p:sldLayoutId id="2147483672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3200" b="0" kern="1200">
          <a:solidFill>
            <a:schemeClr val="tx1"/>
          </a:solidFill>
          <a:latin typeface="+mn-lt"/>
          <a:ea typeface="+mn-ea"/>
          <a:cs typeface="Times New Roman" panose="02020603050405020304" pitchFamily="18" charset="0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Times New Roman" panose="02020603050405020304" pitchFamily="18" charset="0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Times New Roman" panose="02020603050405020304" pitchFamily="18" charset="0"/>
        </a:defRPr>
      </a:lvl5pPr>
      <a:lvl6pPr marL="1130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Times New Roman" panose="02020603050405020304" pitchFamily="18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gitea.com/" TargetMode="External"/><Relationship Id="rId2" Type="http://schemas.openxmlformats.org/officeDocument/2006/relationships/hyperlink" Target="https://about.gitlab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github.com/apps/desktop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developer.android.com/?hl=zh-tw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eveloper.android.com/studio?hl=zh-t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DE3B669-D0C6-43C4-9D0E-ED152B12D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F889541-7782-2856-F38F-8DDF995D5A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7347" y="5422789"/>
            <a:ext cx="8888461" cy="706641"/>
          </a:xfrm>
        </p:spPr>
        <p:txBody>
          <a:bodyPr anchor="b">
            <a:normAutofit/>
          </a:bodyPr>
          <a:lstStyle/>
          <a:p>
            <a:r>
              <a:rPr kumimoji="1" lang="zh-TW" altLang="en-US" sz="2800" dirty="0"/>
              <a:t>行動</a:t>
            </a:r>
            <a:r>
              <a:rPr kumimoji="1" lang="en" altLang="zh-TW" sz="2800" dirty="0"/>
              <a:t>APP</a:t>
            </a:r>
            <a:r>
              <a:rPr kumimoji="1" lang="zh-TW" altLang="en-US" sz="2800" dirty="0"/>
              <a:t>開發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0EA5805-59E7-0E10-7C5D-366A71302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7348" y="6165748"/>
            <a:ext cx="8888460" cy="692242"/>
          </a:xfrm>
        </p:spPr>
        <p:txBody>
          <a:bodyPr anchor="t">
            <a:normAutofit/>
          </a:bodyPr>
          <a:lstStyle/>
          <a:p>
            <a:r>
              <a:rPr kumimoji="1" lang="zh-TW" altLang="en-US" sz="1600" dirty="0"/>
              <a:t>賴璉錡</a:t>
            </a:r>
            <a:endParaRPr kumimoji="1" lang="en-US" altLang="zh-TW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kumimoji="1" lang="en-US" altLang="zh-TW" sz="1600" dirty="0"/>
              <a:t>lclai.t11@o365.fcu.edu.tw</a:t>
            </a:r>
            <a:endParaRPr kumimoji="1" lang="zh-TW" altLang="en-US" sz="1600" dirty="0"/>
          </a:p>
        </p:txBody>
      </p:sp>
      <p:pic>
        <p:nvPicPr>
          <p:cNvPr id="4" name="Picture 3" descr="木桌上筆筒內的彩色鉛筆">
            <a:extLst>
              <a:ext uri="{FF2B5EF4-FFF2-40B4-BE49-F238E27FC236}">
                <a16:creationId xmlns:a16="http://schemas.microsoft.com/office/drawing/2014/main" id="{B189C85E-3019-A123-FA86-7B2319EC90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742"/>
          <a:stretch/>
        </p:blipFill>
        <p:spPr>
          <a:xfrm>
            <a:off x="-2" y="10"/>
            <a:ext cx="12192002" cy="514801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75D9F35-775B-4B73-BBB6-176A2E086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1741688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CFEC1ED-FCB4-5414-4A6F-26C4F3AC1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820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1C8B84-340D-BF10-76C7-88CD6EBA5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使用 </a:t>
            </a:r>
            <a:r>
              <a:rPr kumimoji="1" lang="en-US" altLang="zh-TW" dirty="0"/>
              <a:t>AI</a:t>
            </a:r>
            <a:r>
              <a:rPr kumimoji="1" lang="zh-TW" altLang="en-US" dirty="0"/>
              <a:t> 工具前應該要先了解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F121CCD-7CF3-D267-184C-B952B2A77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現在文字類的生成式 </a:t>
            </a:r>
            <a:r>
              <a:rPr kumimoji="1" lang="en-US" altLang="zh-TW" dirty="0"/>
              <a:t>AI</a:t>
            </a:r>
            <a:r>
              <a:rPr kumimoji="1" lang="zh-TW" altLang="en-US" dirty="0"/>
              <a:t> 大多採用「文字接龍」的方式。</a:t>
            </a:r>
            <a:endParaRPr kumimoji="1" lang="en-US" altLang="zh-TW" dirty="0"/>
          </a:p>
          <a:p>
            <a:r>
              <a:rPr kumimoji="1" lang="zh-TW" altLang="en-US" dirty="0"/>
              <a:t>基於這個特點，我們需要學習如何讓 </a:t>
            </a:r>
            <a:r>
              <a:rPr kumimoji="1" lang="en-US" altLang="zh-TW" dirty="0"/>
              <a:t>AI </a:t>
            </a:r>
            <a:r>
              <a:rPr kumimoji="1" lang="zh-TW" altLang="en-US" dirty="0"/>
              <a:t>理解我們的需求。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0424857-2820-88AD-FAED-780F69712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10</a:t>
            </a:fld>
            <a:endParaRPr lang="en-US"/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id="{81C4BA22-2764-937C-CF48-67397BCD2349}"/>
              </a:ext>
            </a:extLst>
          </p:cNvPr>
          <p:cNvSpPr/>
          <p:nvPr/>
        </p:nvSpPr>
        <p:spPr>
          <a:xfrm>
            <a:off x="5539676" y="2619103"/>
            <a:ext cx="1672046" cy="809897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/>
              <a:t>ChatGPT</a:t>
            </a:r>
            <a:endParaRPr kumimoji="1" lang="zh-TW" altLang="en-US" sz="2400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937BCE39-EFC3-46A7-9E56-70DF374A0C5C}"/>
              </a:ext>
            </a:extLst>
          </p:cNvPr>
          <p:cNvSpPr/>
          <p:nvPr/>
        </p:nvSpPr>
        <p:spPr>
          <a:xfrm>
            <a:off x="4346602" y="3024051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向右箭號 6">
            <a:extLst>
              <a:ext uri="{FF2B5EF4-FFF2-40B4-BE49-F238E27FC236}">
                <a16:creationId xmlns:a16="http://schemas.microsoft.com/office/drawing/2014/main" id="{8D7B74AD-414C-F35D-BCC4-EF1597345E53}"/>
              </a:ext>
            </a:extLst>
          </p:cNvPr>
          <p:cNvSpPr/>
          <p:nvPr/>
        </p:nvSpPr>
        <p:spPr>
          <a:xfrm>
            <a:off x="7533939" y="3024051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9DF642F-0AD1-933B-FDB2-3179E68A5418}"/>
              </a:ext>
            </a:extLst>
          </p:cNvPr>
          <p:cNvSpPr txBox="1"/>
          <p:nvPr/>
        </p:nvSpPr>
        <p:spPr>
          <a:xfrm>
            <a:off x="2923610" y="2838641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逢甲大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D9D8F96-67F9-9482-3832-CB313FBB3D63}"/>
              </a:ext>
            </a:extLst>
          </p:cNvPr>
          <p:cNvSpPr txBox="1"/>
          <p:nvPr/>
        </p:nvSpPr>
        <p:spPr>
          <a:xfrm>
            <a:off x="8455143" y="2838641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學</a:t>
            </a:r>
          </a:p>
        </p:txBody>
      </p:sp>
      <p:sp>
        <p:nvSpPr>
          <p:cNvPr id="10" name="圓角矩形 9">
            <a:extLst>
              <a:ext uri="{FF2B5EF4-FFF2-40B4-BE49-F238E27FC236}">
                <a16:creationId xmlns:a16="http://schemas.microsoft.com/office/drawing/2014/main" id="{DA6D32B3-793A-0FE4-EBCF-5DF8EBC44845}"/>
              </a:ext>
            </a:extLst>
          </p:cNvPr>
          <p:cNvSpPr/>
          <p:nvPr/>
        </p:nvSpPr>
        <p:spPr>
          <a:xfrm>
            <a:off x="5539676" y="3930730"/>
            <a:ext cx="1672046" cy="809897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/>
              <a:t>ChatGPT</a:t>
            </a:r>
            <a:endParaRPr kumimoji="1" lang="zh-TW" altLang="en-US" sz="2400" dirty="0"/>
          </a:p>
        </p:txBody>
      </p:sp>
      <p:sp>
        <p:nvSpPr>
          <p:cNvPr id="11" name="向右箭號 10">
            <a:extLst>
              <a:ext uri="{FF2B5EF4-FFF2-40B4-BE49-F238E27FC236}">
                <a16:creationId xmlns:a16="http://schemas.microsoft.com/office/drawing/2014/main" id="{54DC6E1E-D9E4-B72C-FDC3-189DBE4C0F79}"/>
              </a:ext>
            </a:extLst>
          </p:cNvPr>
          <p:cNvSpPr/>
          <p:nvPr/>
        </p:nvSpPr>
        <p:spPr>
          <a:xfrm>
            <a:off x="4346602" y="4335678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向右箭號 11">
            <a:extLst>
              <a:ext uri="{FF2B5EF4-FFF2-40B4-BE49-F238E27FC236}">
                <a16:creationId xmlns:a16="http://schemas.microsoft.com/office/drawing/2014/main" id="{6A7BF04A-3284-AC10-01C7-ACCC120FE703}"/>
              </a:ext>
            </a:extLst>
          </p:cNvPr>
          <p:cNvSpPr/>
          <p:nvPr/>
        </p:nvSpPr>
        <p:spPr>
          <a:xfrm>
            <a:off x="7533939" y="4335678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EFA3E97-E1B2-E274-AC2E-3057895A26F3}"/>
              </a:ext>
            </a:extLst>
          </p:cNvPr>
          <p:cNvSpPr txBox="1"/>
          <p:nvPr/>
        </p:nvSpPr>
        <p:spPr>
          <a:xfrm>
            <a:off x="2923610" y="4150268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人工智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B921CB0-D981-7BED-85A8-7CE40868E297}"/>
              </a:ext>
            </a:extLst>
          </p:cNvPr>
          <p:cNvSpPr txBox="1"/>
          <p:nvPr/>
        </p:nvSpPr>
        <p:spPr>
          <a:xfrm>
            <a:off x="8455143" y="4150268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慧</a:t>
            </a:r>
          </a:p>
        </p:txBody>
      </p:sp>
      <p:sp>
        <p:nvSpPr>
          <p:cNvPr id="15" name="圓角矩形 14">
            <a:extLst>
              <a:ext uri="{FF2B5EF4-FFF2-40B4-BE49-F238E27FC236}">
                <a16:creationId xmlns:a16="http://schemas.microsoft.com/office/drawing/2014/main" id="{46E1B581-0D55-1F50-7DF4-3B7BB7B6C528}"/>
              </a:ext>
            </a:extLst>
          </p:cNvPr>
          <p:cNvSpPr/>
          <p:nvPr/>
        </p:nvSpPr>
        <p:spPr>
          <a:xfrm>
            <a:off x="5539676" y="5242356"/>
            <a:ext cx="1672046" cy="809897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/>
              <a:t>ChatGPT</a:t>
            </a:r>
            <a:endParaRPr kumimoji="1" lang="zh-TW" altLang="en-US" sz="2400" dirty="0"/>
          </a:p>
        </p:txBody>
      </p:sp>
      <p:sp>
        <p:nvSpPr>
          <p:cNvPr id="16" name="向右箭號 15">
            <a:extLst>
              <a:ext uri="{FF2B5EF4-FFF2-40B4-BE49-F238E27FC236}">
                <a16:creationId xmlns:a16="http://schemas.microsoft.com/office/drawing/2014/main" id="{F2483DD2-6593-4D00-2AB8-0D642A8B5FA2}"/>
              </a:ext>
            </a:extLst>
          </p:cNvPr>
          <p:cNvSpPr/>
          <p:nvPr/>
        </p:nvSpPr>
        <p:spPr>
          <a:xfrm>
            <a:off x="4346602" y="5647304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7" name="向右箭號 16">
            <a:extLst>
              <a:ext uri="{FF2B5EF4-FFF2-40B4-BE49-F238E27FC236}">
                <a16:creationId xmlns:a16="http://schemas.microsoft.com/office/drawing/2014/main" id="{01E589F2-05AA-E2BE-59CB-F3C5A0E354A1}"/>
              </a:ext>
            </a:extLst>
          </p:cNvPr>
          <p:cNvSpPr/>
          <p:nvPr/>
        </p:nvSpPr>
        <p:spPr>
          <a:xfrm>
            <a:off x="7533939" y="5647304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6EAAE530-6F5D-3C63-3077-ADB758685776}"/>
              </a:ext>
            </a:extLst>
          </p:cNvPr>
          <p:cNvSpPr txBox="1"/>
          <p:nvPr/>
        </p:nvSpPr>
        <p:spPr>
          <a:xfrm>
            <a:off x="1180760" y="5031006"/>
            <a:ext cx="30890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effectLst/>
                <a:latin typeface="Helvetica" pitchFamily="2" charset="0"/>
              </a:rPr>
              <a:t>Java</a:t>
            </a:r>
            <a:r>
              <a:rPr lang="zh-TW" altLang="en-US" sz="2800" dirty="0">
                <a:effectLst/>
                <a:latin typeface="Helvetica" pitchFamily="2" charset="0"/>
              </a:rPr>
              <a:t> 是很泛用的程式語言</a:t>
            </a:r>
            <a:r>
              <a:rPr lang="en-US" altLang="zh-TW" sz="2800" dirty="0">
                <a:effectLst/>
                <a:latin typeface="Helvetica" pitchFamily="2" charset="0"/>
              </a:rPr>
              <a:t>…</a:t>
            </a:r>
            <a:r>
              <a:rPr lang="zh-TW" altLang="en-US" sz="2800" dirty="0">
                <a:effectLst/>
                <a:latin typeface="Helvetica" pitchFamily="2" charset="0"/>
              </a:rPr>
              <a:t>應該要好好學習。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D4633C2-4EA0-DE32-2B39-86F0AABDE313}"/>
              </a:ext>
            </a:extLst>
          </p:cNvPr>
          <p:cNvSpPr txBox="1"/>
          <p:nvPr/>
        </p:nvSpPr>
        <p:spPr>
          <a:xfrm>
            <a:off x="8455143" y="5461894"/>
            <a:ext cx="1034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[END]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1780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48C2A1-FADD-C9B5-32FC-DA231FB7C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文字接龍範例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E1048F4-C2B8-8EA4-7059-C0A37AD5C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11</a:t>
            </a:fld>
            <a:endParaRPr lang="en-US"/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id="{058792C7-23E4-F1CC-AC3A-2FEB759EAB66}"/>
              </a:ext>
            </a:extLst>
          </p:cNvPr>
          <p:cNvSpPr/>
          <p:nvPr/>
        </p:nvSpPr>
        <p:spPr>
          <a:xfrm>
            <a:off x="6455672" y="2039343"/>
            <a:ext cx="1672046" cy="809897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/>
              <a:t>ChatGPT</a:t>
            </a:r>
            <a:endParaRPr kumimoji="1" lang="zh-TW" altLang="en-US" sz="2400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404F27C8-BA92-BAA7-A804-A4954BB8CD98}"/>
              </a:ext>
            </a:extLst>
          </p:cNvPr>
          <p:cNvSpPr/>
          <p:nvPr/>
        </p:nvSpPr>
        <p:spPr>
          <a:xfrm>
            <a:off x="5262598" y="2444291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向右箭號 6">
            <a:extLst>
              <a:ext uri="{FF2B5EF4-FFF2-40B4-BE49-F238E27FC236}">
                <a16:creationId xmlns:a16="http://schemas.microsoft.com/office/drawing/2014/main" id="{9EE70EC0-43B3-9B10-30E9-99154A33D46E}"/>
              </a:ext>
            </a:extLst>
          </p:cNvPr>
          <p:cNvSpPr/>
          <p:nvPr/>
        </p:nvSpPr>
        <p:spPr>
          <a:xfrm>
            <a:off x="8449935" y="2444291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BDC56D9-5D10-02D8-91AA-26ECD64634CE}"/>
              </a:ext>
            </a:extLst>
          </p:cNvPr>
          <p:cNvSpPr txBox="1"/>
          <p:nvPr/>
        </p:nvSpPr>
        <p:spPr>
          <a:xfrm>
            <a:off x="1561455" y="2258882"/>
            <a:ext cx="36507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ffectLst/>
                <a:latin typeface="Helvetica" pitchFamily="2" charset="0"/>
              </a:rPr>
              <a:t>臺灣最高的山是哪座？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404F91D-E2A8-BD73-F977-19D5347F9243}"/>
              </a:ext>
            </a:extLst>
          </p:cNvPr>
          <p:cNvSpPr txBox="1"/>
          <p:nvPr/>
        </p:nvSpPr>
        <p:spPr>
          <a:xfrm>
            <a:off x="9371139" y="2258881"/>
            <a:ext cx="543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dirty="0"/>
              <a:t>玉</a:t>
            </a:r>
          </a:p>
        </p:txBody>
      </p:sp>
      <p:sp>
        <p:nvSpPr>
          <p:cNvPr id="10" name="圓角矩形 9">
            <a:extLst>
              <a:ext uri="{FF2B5EF4-FFF2-40B4-BE49-F238E27FC236}">
                <a16:creationId xmlns:a16="http://schemas.microsoft.com/office/drawing/2014/main" id="{CF966D24-F702-24B0-0C2C-BF7DDC79CFDE}"/>
              </a:ext>
            </a:extLst>
          </p:cNvPr>
          <p:cNvSpPr/>
          <p:nvPr/>
        </p:nvSpPr>
        <p:spPr>
          <a:xfrm>
            <a:off x="6455672" y="3078656"/>
            <a:ext cx="1672046" cy="809897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/>
              <a:t>ChatGPT</a:t>
            </a:r>
            <a:endParaRPr kumimoji="1" lang="zh-TW" altLang="en-US" sz="2400" dirty="0"/>
          </a:p>
        </p:txBody>
      </p:sp>
      <p:sp>
        <p:nvSpPr>
          <p:cNvPr id="11" name="向右箭號 10">
            <a:extLst>
              <a:ext uri="{FF2B5EF4-FFF2-40B4-BE49-F238E27FC236}">
                <a16:creationId xmlns:a16="http://schemas.microsoft.com/office/drawing/2014/main" id="{F039A932-3750-119E-0C01-BDCEDB7B840C}"/>
              </a:ext>
            </a:extLst>
          </p:cNvPr>
          <p:cNvSpPr/>
          <p:nvPr/>
        </p:nvSpPr>
        <p:spPr>
          <a:xfrm>
            <a:off x="5262598" y="3483604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向右箭號 11">
            <a:extLst>
              <a:ext uri="{FF2B5EF4-FFF2-40B4-BE49-F238E27FC236}">
                <a16:creationId xmlns:a16="http://schemas.microsoft.com/office/drawing/2014/main" id="{5A04F319-64A2-B6C1-A65E-33B206D535B8}"/>
              </a:ext>
            </a:extLst>
          </p:cNvPr>
          <p:cNvSpPr/>
          <p:nvPr/>
        </p:nvSpPr>
        <p:spPr>
          <a:xfrm>
            <a:off x="8449935" y="3483604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8DCF76D2-5F69-4FAC-D9F4-A828EBC01070}"/>
              </a:ext>
            </a:extLst>
          </p:cNvPr>
          <p:cNvSpPr txBox="1"/>
          <p:nvPr/>
        </p:nvSpPr>
        <p:spPr>
          <a:xfrm>
            <a:off x="1091192" y="3298194"/>
            <a:ext cx="43300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ffectLst/>
                <a:latin typeface="Helvetica" pitchFamily="2" charset="0"/>
              </a:rPr>
              <a:t>臺灣最高的山是哪座？玉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8FF2628-2F55-D5EC-C8A3-80D259831A2D}"/>
              </a:ext>
            </a:extLst>
          </p:cNvPr>
          <p:cNvSpPr txBox="1"/>
          <p:nvPr/>
        </p:nvSpPr>
        <p:spPr>
          <a:xfrm>
            <a:off x="9371139" y="3298194"/>
            <a:ext cx="543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dirty="0"/>
              <a:t>山</a:t>
            </a:r>
          </a:p>
        </p:txBody>
      </p:sp>
      <p:sp>
        <p:nvSpPr>
          <p:cNvPr id="15" name="圓角矩形 14">
            <a:extLst>
              <a:ext uri="{FF2B5EF4-FFF2-40B4-BE49-F238E27FC236}">
                <a16:creationId xmlns:a16="http://schemas.microsoft.com/office/drawing/2014/main" id="{9218DCAD-41F8-8624-A3D0-7E0294E5AB1F}"/>
              </a:ext>
            </a:extLst>
          </p:cNvPr>
          <p:cNvSpPr/>
          <p:nvPr/>
        </p:nvSpPr>
        <p:spPr>
          <a:xfrm>
            <a:off x="6455672" y="4170039"/>
            <a:ext cx="1672046" cy="809897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/>
              <a:t>ChatGPT</a:t>
            </a:r>
            <a:endParaRPr kumimoji="1" lang="zh-TW" altLang="en-US" sz="2400" dirty="0"/>
          </a:p>
        </p:txBody>
      </p:sp>
      <p:sp>
        <p:nvSpPr>
          <p:cNvPr id="16" name="向右箭號 15">
            <a:extLst>
              <a:ext uri="{FF2B5EF4-FFF2-40B4-BE49-F238E27FC236}">
                <a16:creationId xmlns:a16="http://schemas.microsoft.com/office/drawing/2014/main" id="{73AF8262-6451-8936-5990-60EE2A6B5A7D}"/>
              </a:ext>
            </a:extLst>
          </p:cNvPr>
          <p:cNvSpPr/>
          <p:nvPr/>
        </p:nvSpPr>
        <p:spPr>
          <a:xfrm>
            <a:off x="5262598" y="4574987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7" name="向右箭號 16">
            <a:extLst>
              <a:ext uri="{FF2B5EF4-FFF2-40B4-BE49-F238E27FC236}">
                <a16:creationId xmlns:a16="http://schemas.microsoft.com/office/drawing/2014/main" id="{A2809F87-F317-D483-68FD-0E00594C3505}"/>
              </a:ext>
            </a:extLst>
          </p:cNvPr>
          <p:cNvSpPr/>
          <p:nvPr/>
        </p:nvSpPr>
        <p:spPr>
          <a:xfrm>
            <a:off x="8449935" y="4574987"/>
            <a:ext cx="870857" cy="1524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4C55835-8CB8-E44C-704E-69D98C5EC8E5}"/>
              </a:ext>
            </a:extLst>
          </p:cNvPr>
          <p:cNvSpPr txBox="1"/>
          <p:nvPr/>
        </p:nvSpPr>
        <p:spPr>
          <a:xfrm>
            <a:off x="829936" y="4389577"/>
            <a:ext cx="4591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ffectLst/>
                <a:latin typeface="Helvetica" pitchFamily="2" charset="0"/>
              </a:rPr>
              <a:t>臺灣最高的山是哪座？玉山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5126B74-3056-323E-C6B9-4583645E99EC}"/>
              </a:ext>
            </a:extLst>
          </p:cNvPr>
          <p:cNvSpPr txBox="1"/>
          <p:nvPr/>
        </p:nvSpPr>
        <p:spPr>
          <a:xfrm>
            <a:off x="9371139" y="4389577"/>
            <a:ext cx="1194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 dirty="0"/>
              <a:t>[END]</a:t>
            </a:r>
            <a:endParaRPr kumimoji="1" lang="zh-TW" altLang="en-US" sz="2800" dirty="0"/>
          </a:p>
        </p:txBody>
      </p:sp>
      <p:sp>
        <p:nvSpPr>
          <p:cNvPr id="20" name="圓角矩形 19">
            <a:extLst>
              <a:ext uri="{FF2B5EF4-FFF2-40B4-BE49-F238E27FC236}">
                <a16:creationId xmlns:a16="http://schemas.microsoft.com/office/drawing/2014/main" id="{68D0FCDD-1DE7-D0B1-47F9-42EA68511E0B}"/>
              </a:ext>
            </a:extLst>
          </p:cNvPr>
          <p:cNvSpPr/>
          <p:nvPr/>
        </p:nvSpPr>
        <p:spPr>
          <a:xfrm>
            <a:off x="9371139" y="2258881"/>
            <a:ext cx="611504" cy="16296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C2FDEA65-4DC5-6E8E-14FA-41A4ABBA3A54}"/>
              </a:ext>
            </a:extLst>
          </p:cNvPr>
          <p:cNvSpPr txBox="1"/>
          <p:nvPr/>
        </p:nvSpPr>
        <p:spPr>
          <a:xfrm>
            <a:off x="9381753" y="386795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solidFill>
                  <a:srgbClr val="FF0000"/>
                </a:solidFill>
              </a:rPr>
              <a:t>答案</a:t>
            </a:r>
          </a:p>
        </p:txBody>
      </p:sp>
    </p:spTree>
    <p:extLst>
      <p:ext uri="{BB962C8B-B14F-4D97-AF65-F5344CB8AC3E}">
        <p14:creationId xmlns:p14="http://schemas.microsoft.com/office/powerpoint/2010/main" val="2396940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/>
      <p:bldP spid="10" grpId="0" animBg="1"/>
      <p:bldP spid="11" grpId="0" animBg="1"/>
      <p:bldP spid="12" grpId="0" animBg="1"/>
      <p:bldP spid="13" grpId="0"/>
      <p:bldP spid="14" grpId="0"/>
      <p:bldP spid="15" grpId="0" animBg="1"/>
      <p:bldP spid="16" grpId="0" animBg="1"/>
      <p:bldP spid="17" grpId="0" animBg="1"/>
      <p:bldP spid="18" grpId="0"/>
      <p:bldP spid="19" grpId="0"/>
      <p:bldP spid="20" grpId="0" animBg="1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447FE1-26CB-9141-09EE-DD49B0EF8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把需求講清楚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9445258-5C7D-A92F-C49A-30A9E4D8A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0263" y="2500800"/>
            <a:ext cx="10347325" cy="18564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4838624-53DB-EC33-52C1-4DC570C4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878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1714BE-7C85-E159-ADD5-1A6F7B41A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把需求講清楚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6BF7AE6C-83B2-2AB9-5A22-942E9AA6F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0263" y="2268749"/>
            <a:ext cx="10347325" cy="2320501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CF03746-B6BC-FCFE-4C65-F9E1E0292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13</a:t>
            </a:fld>
            <a:endParaRPr 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06AE3DB-2D1C-2031-DB2B-38C414009DBE}"/>
              </a:ext>
            </a:extLst>
          </p:cNvPr>
          <p:cNvSpPr/>
          <p:nvPr/>
        </p:nvSpPr>
        <p:spPr>
          <a:xfrm>
            <a:off x="5726757" y="2607759"/>
            <a:ext cx="540694" cy="2052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B29F245-1661-7D5F-B487-7966125D8362}"/>
              </a:ext>
            </a:extLst>
          </p:cNvPr>
          <p:cNvSpPr/>
          <p:nvPr/>
        </p:nvSpPr>
        <p:spPr>
          <a:xfrm>
            <a:off x="2387675" y="4087309"/>
            <a:ext cx="482525" cy="2052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1091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F5815625-6358-667B-6EE5-FBD5012B90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0263" y="2263999"/>
            <a:ext cx="10347325" cy="233000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61714BE-7C85-E159-ADD5-1A6F7B41A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把需求講清楚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CF03746-B6BC-FCFE-4C65-F9E1E0292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941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C22D37BA-133F-E10D-56F2-CD20F1893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0263" y="1672803"/>
            <a:ext cx="10347325" cy="351239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61714BE-7C85-E159-ADD5-1A6F7B41A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把需求講清楚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CF03746-B6BC-FCFE-4C65-F9E1E0292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15</a:t>
            </a:fld>
            <a:endParaRPr 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06AE3DB-2D1C-2031-DB2B-38C414009DBE}"/>
              </a:ext>
            </a:extLst>
          </p:cNvPr>
          <p:cNvSpPr/>
          <p:nvPr/>
        </p:nvSpPr>
        <p:spPr>
          <a:xfrm>
            <a:off x="4925246" y="1794959"/>
            <a:ext cx="335376" cy="1805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4595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9C075D-1A91-A3B4-D948-328495F52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提供資訊給 </a:t>
            </a:r>
            <a:r>
              <a:rPr kumimoji="1" lang="en-US" altLang="zh-TW"/>
              <a:t>AI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9BE142-BD5C-27C5-4363-495D20A26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16</a:t>
            </a:fld>
            <a:endParaRPr lang="en-US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5316010C-6F19-0D2C-B02A-E851B2F0F0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9816" y="1314098"/>
            <a:ext cx="8907498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418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9C075D-1A91-A3B4-D948-328495F52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提供資訊給 </a:t>
            </a:r>
            <a:r>
              <a:rPr kumimoji="1" lang="en-US" altLang="zh-TW" dirty="0"/>
              <a:t>AI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9BE142-BD5C-27C5-4363-495D20A26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17</a:t>
            </a:fld>
            <a:endParaRPr 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A9FDB901-758B-9F0B-FD0F-09396DA244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4367" y="1031875"/>
            <a:ext cx="8839116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6227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471268-BED2-9539-B7D2-02BACE93E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提供資訊給 </a:t>
            </a:r>
            <a:r>
              <a:rPr kumimoji="1" lang="en-US" altLang="zh-TW" dirty="0"/>
              <a:t>AI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9D72099-7A9E-4FAA-E40C-6AE2374C97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2628" y="1031875"/>
            <a:ext cx="8942595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80F7D3A-A695-236E-C882-E73233DEB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18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6E6834B-6DD8-E04B-8188-013BCFE269A2}"/>
              </a:ext>
            </a:extLst>
          </p:cNvPr>
          <p:cNvSpPr/>
          <p:nvPr/>
        </p:nvSpPr>
        <p:spPr>
          <a:xfrm>
            <a:off x="8458668" y="1501448"/>
            <a:ext cx="1746488" cy="2031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1127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2185D0-125F-E2B0-1C22-E092385B0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提供資訊給 </a:t>
            </a:r>
            <a:r>
              <a:rPr kumimoji="1" lang="en-US" altLang="zh-TW" dirty="0"/>
              <a:t>AI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4F986FE-43F2-F9EA-A722-C6D000097F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2" b="-1"/>
          <a:stretch/>
        </p:blipFill>
        <p:spPr>
          <a:xfrm>
            <a:off x="1160655" y="1083733"/>
            <a:ext cx="9686541" cy="4742392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5913135-FD18-0215-146E-507A16255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84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F1DFC-D40E-F6D2-FFCE-5D903EBAA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關於我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AF813CD-94AB-2160-6433-C4BB848E6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資工系博士班</a:t>
            </a:r>
            <a:endParaRPr kumimoji="1" lang="en-US" altLang="zh-TW" dirty="0"/>
          </a:p>
          <a:p>
            <a:r>
              <a:rPr kumimoji="1" lang="zh-TW" altLang="en-US" dirty="0"/>
              <a:t>創能學院講師</a:t>
            </a:r>
            <a:endParaRPr kumimoji="1" lang="en-US" altLang="zh-TW" dirty="0"/>
          </a:p>
          <a:p>
            <a:r>
              <a:rPr kumimoji="1" lang="zh-TW" altLang="en-US" dirty="0"/>
              <a:t>研究領域：</a:t>
            </a:r>
            <a:endParaRPr kumimoji="1" lang="en-US" altLang="zh-TW" dirty="0"/>
          </a:p>
          <a:p>
            <a:pPr lvl="1"/>
            <a:r>
              <a:rPr kumimoji="1" lang="zh-TW" altLang="en-US" b="0" dirty="0"/>
              <a:t>軟體工程</a:t>
            </a:r>
            <a:endParaRPr kumimoji="1" lang="en-US" altLang="zh-TW" b="0" dirty="0"/>
          </a:p>
          <a:p>
            <a:pPr lvl="1"/>
            <a:r>
              <a:rPr kumimoji="1" lang="zh-TW" altLang="en-US" b="0" dirty="0"/>
              <a:t>生成式</a:t>
            </a:r>
            <a:r>
              <a:rPr kumimoji="1" lang="en-US" altLang="zh-TW" b="0" dirty="0"/>
              <a:t>AI</a:t>
            </a:r>
          </a:p>
          <a:p>
            <a:pPr lvl="1"/>
            <a:r>
              <a:rPr kumimoji="1" lang="en-US" altLang="zh-TW" b="0" dirty="0"/>
              <a:t>Web</a:t>
            </a:r>
            <a:r>
              <a:rPr kumimoji="1" lang="zh-TW" altLang="en-US" b="0" dirty="0"/>
              <a:t>開發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123FB9-72E1-A224-FA21-1E8928D83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167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AF364D-BFAE-FD7F-A303-796EF6130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提供資訊給 </a:t>
            </a:r>
            <a:r>
              <a:rPr kumimoji="1" lang="en-US" altLang="zh-TW" dirty="0"/>
              <a:t>AI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EC410EB-7BB4-4CC1-FC90-E79C6D6263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3531" y="1031875"/>
            <a:ext cx="8960789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5502FC8-22A0-A453-3859-756CF3B53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9154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18D206-AE6B-4550-F9FA-4DDB9371C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提問 </a:t>
            </a:r>
            <a:r>
              <a:rPr kumimoji="1" lang="en-US" altLang="zh-TW" dirty="0"/>
              <a:t>AI</a:t>
            </a:r>
            <a:r>
              <a:rPr kumimoji="1" lang="zh-TW" altLang="en-US" dirty="0"/>
              <a:t> 的小技巧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705085-C531-4D50-9039-344A7A75F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需求講清楚，例如：</a:t>
            </a:r>
            <a:endParaRPr kumimoji="1" lang="en-US" altLang="zh-TW" dirty="0"/>
          </a:p>
          <a:p>
            <a:pPr lvl="1"/>
            <a:r>
              <a:rPr kumimoji="1" lang="zh-TW" altLang="en-US" b="0" dirty="0"/>
              <a:t>你的要求</a:t>
            </a:r>
            <a:endParaRPr kumimoji="1" lang="en-US" altLang="zh-TW" b="0" dirty="0"/>
          </a:p>
          <a:p>
            <a:pPr lvl="1"/>
            <a:r>
              <a:rPr kumimoji="1" lang="zh-TW" altLang="en-US" b="0" dirty="0"/>
              <a:t>輸出的格式</a:t>
            </a:r>
            <a:endParaRPr kumimoji="1" lang="en-US" altLang="zh-TW" b="0" dirty="0"/>
          </a:p>
          <a:p>
            <a:r>
              <a:rPr kumimoji="1" lang="zh-TW" altLang="en-US" dirty="0"/>
              <a:t>提供足夠的資訊，限縮資訊的範圍，讓 </a:t>
            </a:r>
            <a:r>
              <a:rPr kumimoji="1" lang="en-US" altLang="zh-TW" dirty="0"/>
              <a:t>AI</a:t>
            </a:r>
            <a:r>
              <a:rPr kumimoji="1" lang="zh-TW" altLang="en-US" dirty="0"/>
              <a:t> 能夠從上下文中判斷要怎麼回答。</a:t>
            </a:r>
            <a:endParaRPr kumimoji="1" lang="en-US" altLang="zh-TW" b="0" dirty="0"/>
          </a:p>
          <a:p>
            <a:pPr lvl="1"/>
            <a:r>
              <a:rPr kumimoji="1" lang="zh-TW" altLang="en-US" b="0" dirty="0"/>
              <a:t>提供可能關聯到的所有程式碼與錯誤訊息</a:t>
            </a:r>
            <a:endParaRPr kumimoji="1" lang="en-US" altLang="zh-TW" b="0" dirty="0"/>
          </a:p>
          <a:p>
            <a:pPr lvl="1"/>
            <a:endParaRPr kumimoji="1" lang="en-US" altLang="zh-TW" b="0" dirty="0"/>
          </a:p>
          <a:p>
            <a:pPr lvl="1"/>
            <a:endParaRPr kumimoji="1" lang="zh-TW" altLang="en-US" b="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025BFD-E76A-B195-CF87-9D5795F70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1354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66C72D-7363-2862-1CEE-4B90E5FCF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練習：透過 </a:t>
            </a:r>
            <a:r>
              <a:rPr kumimoji="1" lang="en-US" altLang="zh-TW" dirty="0"/>
              <a:t>AI</a:t>
            </a:r>
            <a:r>
              <a:rPr kumimoji="1" lang="zh-TW" altLang="en-US" dirty="0"/>
              <a:t> 規劃學習新課程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58D8F09-4DA0-B187-2F40-5E04FAC0E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請用 </a:t>
            </a:r>
            <a:r>
              <a:rPr kumimoji="1" lang="en-US" altLang="zh-TW" dirty="0"/>
              <a:t>AI</a:t>
            </a:r>
            <a:r>
              <a:rPr kumimoji="1" lang="zh-TW" altLang="en-US" dirty="0"/>
              <a:t> 幫助你學習「資料結構與演算法」這一門課。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6000BF1-2CCD-5727-3F94-91B06050D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8850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8089A3-E616-FD8D-20ED-FD631BF06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747378E-D19B-F6B3-11DB-D735B3AC9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TW" dirty="0"/>
              <a:t>Git </a:t>
            </a:r>
            <a:r>
              <a:rPr kumimoji="1" lang="zh-TW" altLang="en-US" dirty="0"/>
              <a:t>是由 </a:t>
            </a:r>
            <a:r>
              <a:rPr kumimoji="1" lang="en" altLang="zh-TW" dirty="0"/>
              <a:t>Linux </a:t>
            </a:r>
            <a:r>
              <a:rPr kumimoji="1" lang="zh-TW" altLang="en-US" dirty="0"/>
              <a:t>核心的作者 </a:t>
            </a:r>
            <a:r>
              <a:rPr kumimoji="1" lang="en" altLang="zh-TW" dirty="0"/>
              <a:t>Linus Torvalds </a:t>
            </a:r>
            <a:r>
              <a:rPr kumimoji="1" lang="zh-TW" altLang="en-US" dirty="0"/>
              <a:t>在 </a:t>
            </a:r>
            <a:r>
              <a:rPr kumimoji="1" lang="en-US" altLang="zh-TW" dirty="0"/>
              <a:t>2005 </a:t>
            </a:r>
            <a:r>
              <a:rPr kumimoji="1" lang="zh-TW" altLang="en-US" dirty="0"/>
              <a:t>年為了管理 </a:t>
            </a:r>
            <a:r>
              <a:rPr kumimoji="1" lang="en" altLang="zh-TW" dirty="0"/>
              <a:t>Linux </a:t>
            </a:r>
            <a:r>
              <a:rPr kumimoji="1" lang="zh-TW" altLang="en-US" dirty="0"/>
              <a:t>核心程式碼，僅花了 </a:t>
            </a:r>
            <a:r>
              <a:rPr kumimoji="1" lang="en-US" altLang="zh-TW" dirty="0"/>
              <a:t>10 </a:t>
            </a:r>
            <a:r>
              <a:rPr kumimoji="1" lang="zh-TW" altLang="en-US" dirty="0"/>
              <a:t>天所開發出來的。</a:t>
            </a:r>
            <a:endParaRPr kumimoji="1"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36218F1-5C74-C844-22CD-098E63E5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23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11DFEA8-858B-073A-6DA0-E8FB140F2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365" y="3070449"/>
            <a:ext cx="7772400" cy="220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6394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4D647C-E79A-A20C-A86C-DD2A8F591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為什麼要學習它？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1BD1CCF-0CC9-EAFD-2F0D-E296C97AB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24</a:t>
            </a:fld>
            <a:endParaRPr lang="en-US"/>
          </a:p>
        </p:txBody>
      </p:sp>
      <p:pic>
        <p:nvPicPr>
          <p:cNvPr id="2050" name="Picture 2" descr="Git 是什麼? 使用 Git 備份檔案">
            <a:extLst>
              <a:ext uri="{FF2B5EF4-FFF2-40B4-BE49-F238E27FC236}">
                <a16:creationId xmlns:a16="http://schemas.microsoft.com/office/drawing/2014/main" id="{8AF17BCC-5606-720A-C2BA-B3F3CD44E89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5" y="1187450"/>
            <a:ext cx="3429000" cy="448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77953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3D2691-7836-7BCC-97DA-51832F56C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不是只有</a:t>
            </a:r>
            <a:r>
              <a:rPr kumimoji="1" lang="en-US" altLang="zh-TW" dirty="0"/>
              <a:t> GitHub</a:t>
            </a:r>
            <a:r>
              <a:rPr kumimoji="1" lang="zh-TW" altLang="en-US" dirty="0"/>
              <a:t> 在使用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182DEE-088F-F0A1-7E29-4574412DB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TW" dirty="0">
                <a:hlinkClick r:id="rId2"/>
              </a:rPr>
              <a:t>GitLab</a:t>
            </a:r>
            <a:endParaRPr lang="en" altLang="zh-TW" dirty="0"/>
          </a:p>
          <a:p>
            <a:r>
              <a:rPr kumimoji="1" lang="en" altLang="zh-TW" dirty="0" err="1">
                <a:hlinkClick r:id="rId3"/>
              </a:rPr>
              <a:t>Gitea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9E66F52-B6F1-2644-214F-53C6DB749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25</a:t>
            </a:fld>
            <a:endParaRPr lang="en-US"/>
          </a:p>
        </p:txBody>
      </p:sp>
      <p:pic>
        <p:nvPicPr>
          <p:cNvPr id="3074" name="Picture 2" descr="GitLab-CI/CD解決方案首選｜蓋亞資訊">
            <a:extLst>
              <a:ext uri="{FF2B5EF4-FFF2-40B4-BE49-F238E27FC236}">
                <a16:creationId xmlns:a16="http://schemas.microsoft.com/office/drawing/2014/main" id="{37B05A6D-B247-3F76-0E3E-DD55F0381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20" y="3428999"/>
            <a:ext cx="5359400" cy="151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itea Official Website">
            <a:extLst>
              <a:ext uri="{FF2B5EF4-FFF2-40B4-BE49-F238E27FC236}">
                <a16:creationId xmlns:a16="http://schemas.microsoft.com/office/drawing/2014/main" id="{8CF636B4-0A1F-9004-6DA4-BF8A4724C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0266" y="3178886"/>
            <a:ext cx="4775200" cy="170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實作分享】在GitHub上佈署你的網頁. GitHub… | by Ray | Medium">
            <a:extLst>
              <a:ext uri="{FF2B5EF4-FFF2-40B4-BE49-F238E27FC236}">
                <a16:creationId xmlns:a16="http://schemas.microsoft.com/office/drawing/2014/main" id="{FDB157E8-099F-3B85-91B8-9E6DC5393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4120" y="1242083"/>
            <a:ext cx="4686300" cy="172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852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0F7522-0F47-CD55-839D-31A2563ED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養成使用</a:t>
            </a:r>
            <a:r>
              <a:rPr kumimoji="1" lang="en-US" altLang="zh-TW" dirty="0"/>
              <a:t> Git</a:t>
            </a:r>
            <a:r>
              <a:rPr kumimoji="1" lang="zh-TW" altLang="en-US" dirty="0"/>
              <a:t> 來輔助紀錄檔案變更的習慣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877FE8-C5E9-320F-D6A1-BC877CF74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將課堂練習的程式碼都使用 </a:t>
            </a:r>
            <a:r>
              <a:rPr kumimoji="1" lang="en-US" altLang="zh-TW" dirty="0"/>
              <a:t>Git</a:t>
            </a:r>
            <a:r>
              <a:rPr kumimoji="1" lang="zh-TW" altLang="en-US" dirty="0"/>
              <a:t> 來紀錄。</a:t>
            </a:r>
            <a:endParaRPr kumimoji="1" lang="en-US" altLang="zh-TW" dirty="0"/>
          </a:p>
          <a:p>
            <a:r>
              <a:rPr kumimoji="1" lang="zh-TW" altLang="en-US" dirty="0"/>
              <a:t>別的科目的資料也能用這個方式來紀錄。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F5474A2-1DA8-D91F-135F-923BD411E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73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5A1F16-CC5E-CE49-46BA-AD57D98D9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GitHub Desktop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887447-9A1A-48A4-2770-45DCFE439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TW" dirty="0">
                <a:hlinkClick r:id="rId2"/>
              </a:rPr>
              <a:t>GitHub Desktop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9098B87-4C26-5AC7-081B-29264D45C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27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495E804-BB49-8C14-7B28-44404D384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6338" y="1769322"/>
            <a:ext cx="5748867" cy="237166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FB9921AF-57BE-1310-E3F5-3D58CE590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7695" y="4556393"/>
            <a:ext cx="3263900" cy="7747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207C96F-675E-304F-2425-75C4421AD1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72" y="4492893"/>
            <a:ext cx="44069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2823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A204DB-AC38-2049-3D12-F1FDB62B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GitHub Desktop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56ABCC2-3421-D4AA-9693-1F1A5C301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第一次使用：</a:t>
            </a:r>
            <a:endParaRPr kumimoji="1" lang="en-US" altLang="zh-TW" dirty="0"/>
          </a:p>
          <a:p>
            <a:pPr lvl="1"/>
            <a:r>
              <a:rPr kumimoji="1" lang="zh-TW" altLang="en-US" b="0" dirty="0"/>
              <a:t>請登入</a:t>
            </a:r>
            <a:r>
              <a:rPr kumimoji="1" lang="en-US" altLang="zh-TW" b="0" dirty="0"/>
              <a:t> GitHub </a:t>
            </a:r>
            <a:r>
              <a:rPr kumimoji="1" lang="zh-TW" altLang="en-US" b="0" dirty="0"/>
              <a:t>帳號，然後點選「</a:t>
            </a:r>
            <a:r>
              <a:rPr kumimoji="1" lang="en-US" altLang="zh-TW" b="0" dirty="0"/>
              <a:t>Create a new repository</a:t>
            </a:r>
            <a:r>
              <a:rPr kumimoji="1" lang="zh-TW" altLang="en-US" b="0" dirty="0"/>
              <a:t>」。</a:t>
            </a:r>
            <a:endParaRPr kumimoji="1" lang="en-US" altLang="zh-TW" b="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B29F0CE-3F2A-27C1-6EF2-8389BDF4F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28</a:t>
            </a:fld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5714DCC-FA62-39EE-F39B-2242E0510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731" y="2309051"/>
            <a:ext cx="5545667" cy="381813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0CF252F-3CE8-508E-2A2D-49352E4FAB57}"/>
              </a:ext>
            </a:extLst>
          </p:cNvPr>
          <p:cNvSpPr/>
          <p:nvPr/>
        </p:nvSpPr>
        <p:spPr>
          <a:xfrm>
            <a:off x="4420924" y="3703958"/>
            <a:ext cx="1614115" cy="3909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749353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0811B8-92FD-63D4-C164-BD6C05291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初始化</a:t>
            </a:r>
            <a:r>
              <a:rPr kumimoji="1" lang="en-US" altLang="zh-TW" dirty="0"/>
              <a:t> Git repo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A2D29E0-462C-48E8-7E8A-8CD639DBF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建立一個叫 </a:t>
            </a:r>
            <a:r>
              <a:rPr kumimoji="1" lang="en-US" altLang="zh-TW" dirty="0" err="1"/>
              <a:t>CookBook</a:t>
            </a:r>
            <a:r>
              <a:rPr kumimoji="1" lang="zh-TW" altLang="en-US" dirty="0"/>
              <a:t> 的 </a:t>
            </a:r>
            <a:r>
              <a:rPr kumimoji="1" lang="en-US" altLang="zh-TW" dirty="0"/>
              <a:t>repo.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17AA09A-8C80-1117-3FB5-A32FB94F9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29</a:t>
            </a:fld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39F2ACB-BB7B-14D1-1E23-EB4B09D39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936" y="1844427"/>
            <a:ext cx="3519671" cy="403648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D35F3CD-48D8-4DD8-ECEF-56955C1D8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169" y="2047498"/>
            <a:ext cx="5632593" cy="372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873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A075ED-2D0D-903C-5DDE-349CD0D9A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關於這堂課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9303A5D-C813-A7B9-6572-8C43D1E2B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Android APP with JAVA.</a:t>
            </a:r>
          </a:p>
          <a:p>
            <a:pPr lvl="1"/>
            <a:r>
              <a:rPr kumimoji="1" lang="zh-TW" altLang="en-US" b="0" dirty="0"/>
              <a:t>基本元件介紹與使用</a:t>
            </a:r>
            <a:endParaRPr kumimoji="1" lang="en-US" altLang="zh-TW" b="0" dirty="0"/>
          </a:p>
          <a:p>
            <a:pPr lvl="1"/>
            <a:r>
              <a:rPr kumimoji="1" lang="zh-TW" altLang="en-US" b="0" dirty="0"/>
              <a:t>使用者互動設計</a:t>
            </a:r>
            <a:endParaRPr kumimoji="1" lang="en-US" altLang="zh-TW" b="0" dirty="0"/>
          </a:p>
          <a:p>
            <a:pPr lvl="1"/>
            <a:r>
              <a:rPr kumimoji="1" lang="zh-TW" altLang="en-US" b="0" dirty="0"/>
              <a:t>團隊開發流程</a:t>
            </a:r>
            <a:endParaRPr kumimoji="1" lang="en-US" altLang="zh-TW" b="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B65C2DA-6EE9-D849-B269-BBCDEE50D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99603"/>
            <a:ext cx="3403600" cy="4889500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DF664B5-5631-FCFD-7A6A-BF6AFF29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41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18697-8B0E-2650-277F-B9B3C5573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檔案新增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EE2572-470D-F251-3459-9D542398E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建立一個義大利麵食譜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DF8EA5-4A0F-430F-9298-F71E26B9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30</a:t>
            </a:fld>
            <a:endParaRPr 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351E86C-1487-D0E8-C2A9-ACACEF2A73BF}"/>
              </a:ext>
            </a:extLst>
          </p:cNvPr>
          <p:cNvSpPr txBox="1"/>
          <p:nvPr/>
        </p:nvSpPr>
        <p:spPr>
          <a:xfrm>
            <a:off x="1014805" y="1832035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義大利麵食譜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</a:b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材料：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</a:b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義大利麵（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250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克）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橄欖油（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湯匙）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3.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蒜末（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瓣）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洋蔥末（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顆）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5.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番茄醬（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400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克）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6.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義大利香料（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茶匙）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7.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鹽（適量）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8.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黑胡椒（適量）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9.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巴西里（可選，裝飾用）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10.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帕瑪森起司（可選，撒在上面）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54EA570-CDE8-9BCB-0245-1797EC7FA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604" y="1832035"/>
            <a:ext cx="6436591" cy="406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263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18697-8B0E-2650-277F-B9B3C5573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檔案新增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FB608DB4-3C95-4BBB-C86D-E5E3F07B01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280" y="1562100"/>
            <a:ext cx="7240605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DF8EA5-4A0F-430F-9298-F71E26B9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31</a:t>
            </a:fld>
            <a:endParaRPr 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5F5F9FD-AE23-4C9C-AD8E-9DD890EBBB94}"/>
              </a:ext>
            </a:extLst>
          </p:cNvPr>
          <p:cNvSpPr txBox="1"/>
          <p:nvPr/>
        </p:nvSpPr>
        <p:spPr>
          <a:xfrm>
            <a:off x="829936" y="1084928"/>
            <a:ext cx="3484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確認後按下「</a:t>
            </a:r>
            <a:r>
              <a:rPr kumimoji="1" lang="en-US" altLang="zh-TW" dirty="0"/>
              <a:t>Commit to main</a:t>
            </a:r>
            <a:r>
              <a:rPr kumimoji="1" lang="zh-TW" altLang="en-US" dirty="0"/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6038708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18697-8B0E-2650-277F-B9B3C5573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檢視歷史紀錄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DF8EA5-4A0F-430F-9298-F71E26B9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32</a:t>
            </a:fld>
            <a:endParaRPr 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6A35E439-FF6D-7AEA-B9BC-ECCFFFCBAE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7347" y="1031875"/>
            <a:ext cx="10153156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5771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518697-8B0E-2650-277F-B9B3C5573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commit message </a:t>
            </a:r>
            <a:r>
              <a:rPr kumimoji="1" lang="zh-TW" altLang="en-US" dirty="0"/>
              <a:t>撰寫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DF8EA5-4A0F-430F-9298-F71E26B9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33</a:t>
            </a:fld>
            <a:endParaRPr lang="en-US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D8EA98CE-F03F-EFFA-89F3-C9E2DD5AE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再新增一個壽司與漢堡的食譜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2288CDF-9F96-A840-A96A-2550C2E19CB5}"/>
              </a:ext>
            </a:extLst>
          </p:cNvPr>
          <p:cNvSpPr txBox="1"/>
          <p:nvPr/>
        </p:nvSpPr>
        <p:spPr>
          <a:xfrm>
            <a:off x="829936" y="1855201"/>
            <a:ext cx="442093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壽司食譜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</a:b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材料：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</a:b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壽司飯（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杯米）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生魚片（鮭魚、鮪魚、鯛魚等，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200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克）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3.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壽司醋（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湯匙）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醬油（適量）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5.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芥末（適量）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6.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紫菜（海苔片，適量）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7.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醃薑片（可選，適量）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8.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白芝麻（可選，裝飾用）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B9A4B32-C693-23E6-29FA-C87FBB46BB2F}"/>
              </a:ext>
            </a:extLst>
          </p:cNvPr>
          <p:cNvSpPr txBox="1"/>
          <p:nvPr/>
        </p:nvSpPr>
        <p:spPr>
          <a:xfrm>
            <a:off x="5236644" y="1832035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漢堡食譜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</a:b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材料：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</a:b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漢堡麵包（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個）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牛絞肉（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500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克）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3.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鹽（適量）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黑胡椒（適量）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5.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起司片（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片）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6.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生菜（適量）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7.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番茄（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顆，切片）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8.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洋蔥（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顆，切片）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9.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醬料（如番茄醬、美乃滋、芥末醬等，適量）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10.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酸黃瓜片（可選，適量）</a:t>
            </a:r>
          </a:p>
        </p:txBody>
      </p:sp>
    </p:spTree>
    <p:extLst>
      <p:ext uri="{BB962C8B-B14F-4D97-AF65-F5344CB8AC3E}">
        <p14:creationId xmlns:p14="http://schemas.microsoft.com/office/powerpoint/2010/main" val="14715630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999DEE-DDDC-0CD4-AF0F-5CEF2043F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commit message </a:t>
            </a:r>
            <a:r>
              <a:rPr kumimoji="1" lang="zh-TW" altLang="en-US" dirty="0"/>
              <a:t>撰寫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081B127-716B-EBE4-7E67-444A6B11B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9948" y="1423555"/>
            <a:ext cx="7267233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EA7DE0A-DFF0-3BAA-589C-0ADE760BB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333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9B3A9B-D122-B9DF-8456-9A5C8287F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commit message </a:t>
            </a:r>
            <a:r>
              <a:rPr kumimoji="1" lang="zh-TW" altLang="en-US" dirty="0"/>
              <a:t>撰寫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37CCBDC-351A-87EB-B4CB-FC2440FDF8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0395" y="1031875"/>
            <a:ext cx="10127061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6327FE8-C615-B44F-A248-D17EBF082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2302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CD8BDC-BA3F-BC98-60F8-1406DAD40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建立與切換分支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43A2B1-EDBF-7828-2E62-F959EDBE1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2000" dirty="0"/>
              <a:t>分支和合併：</a:t>
            </a:r>
            <a:r>
              <a:rPr kumimoji="1" lang="en" altLang="zh-TW" sz="2000" dirty="0"/>
              <a:t>Git </a:t>
            </a:r>
            <a:r>
              <a:rPr kumimoji="1" lang="zh-TW" altLang="en-US" sz="2000" dirty="0"/>
              <a:t>允許開發者輕鬆建立和合併分支。這使得</a:t>
            </a:r>
            <a:r>
              <a:rPr kumimoji="1" lang="zh-TW" altLang="en-US" sz="2000" b="1" dirty="0">
                <a:solidFill>
                  <a:srgbClr val="0070C0"/>
                </a:solidFill>
              </a:rPr>
              <a:t>多個開發者</a:t>
            </a:r>
            <a:r>
              <a:rPr kumimoji="1" lang="zh-TW" altLang="en-US" sz="2000" dirty="0"/>
              <a:t>可以在同一個專案的不同功能或修改程式上獨立工作，然後在需要時合併他們的改動。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FAFDD47-A347-4361-A05C-388CE1E21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36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60244CF-5F4F-2ACD-CB52-13A6BC453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54" y="2204825"/>
            <a:ext cx="6283036" cy="415152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EB40D15-6CC2-2856-0904-28EA1AD8E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828" y="2616887"/>
            <a:ext cx="50165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638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DA3AB4-ED6F-40FD-D945-31B07D16E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建立與切換分支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EE81045-C5E5-6918-F109-C3FF067B5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0240" y="1350529"/>
            <a:ext cx="7286650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C57CDB3-8655-F33C-B21C-016A58995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7146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7E2A55-337A-C3AC-9F71-2DDC6830E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建立與切換分支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856EE0-385E-E485-D4FF-4D298F4D4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新增一個蛋糕的食譜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9C8E407-1B0E-2978-A19E-68A4268EA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38</a:t>
            </a:fld>
            <a:endParaRPr 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9259F22-6FF5-7F50-6C7B-C31F7FD30AF4}"/>
              </a:ext>
            </a:extLst>
          </p:cNvPr>
          <p:cNvSpPr txBox="1"/>
          <p:nvPr/>
        </p:nvSpPr>
        <p:spPr>
          <a:xfrm>
            <a:off x="1014805" y="1910592"/>
            <a:ext cx="6096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蛋糕食譜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</a:b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材料：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</a:b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麵粉（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杯）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砂糖（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1.5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杯）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3.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牛奶（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杯）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無鹽奶油（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1/2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杯，軟化）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5.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雞蛋（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顆）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6.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發粉（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茶匙）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7.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香草精（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茶匙）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8. 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鹽（</a:t>
            </a:r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1/2</a:t>
            </a:r>
            <a:r>
              <a:rPr lang="zh-TW" alt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茶匙）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A59795E-5AD3-7BA8-8A3F-422560FFE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6636" y="1762711"/>
            <a:ext cx="6463145" cy="426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280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193651-3407-00C9-A538-EB94172E9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分支合併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E0FC114-538B-4BD3-B0FC-3BEC6C33B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先切換到「</a:t>
            </a:r>
            <a:r>
              <a:rPr kumimoji="1" lang="en-US" altLang="zh-TW" dirty="0"/>
              <a:t>main</a:t>
            </a:r>
            <a:r>
              <a:rPr kumimoji="1" lang="zh-TW" altLang="en-US" dirty="0"/>
              <a:t>」分支</a:t>
            </a:r>
            <a:endParaRPr kumimoji="1"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1F25E8-0BD5-7DF5-698D-7044C777D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39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40D3558-0053-B275-F3D2-65FE004E00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189"/>
          <a:stretch/>
        </p:blipFill>
        <p:spPr>
          <a:xfrm>
            <a:off x="829936" y="1701521"/>
            <a:ext cx="5792537" cy="501995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75ADB620-986D-66B8-0F15-684FC42FE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3492" y="1923063"/>
            <a:ext cx="4208572" cy="435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97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7E6B8D-8021-DD41-36A9-E3651FA4D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課程教材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A9383A-1992-B840-CB7F-7498DCD29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937" y="1032480"/>
            <a:ext cx="7136880" cy="4793039"/>
          </a:xfrm>
        </p:spPr>
        <p:txBody>
          <a:bodyPr/>
          <a:lstStyle/>
          <a:p>
            <a:r>
              <a:rPr lang="en" altLang="zh-TW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Android</a:t>
            </a:r>
            <a:r>
              <a:rPr lang="zh-TW" altLang="en-US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程式設計與應用</a:t>
            </a:r>
            <a:r>
              <a:rPr lang="en-US" altLang="zh-TW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第二版</a:t>
            </a:r>
            <a:r>
              <a:rPr lang="en-US" altLang="zh-TW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), </a:t>
            </a:r>
            <a:r>
              <a:rPr lang="zh-TW" altLang="en-US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陳會安</a:t>
            </a:r>
            <a:r>
              <a:rPr lang="en-US" altLang="zh-TW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zh-TW" altLang="en-US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全華圖書股份有限公司</a:t>
            </a:r>
            <a:r>
              <a:rPr lang="en-US" altLang="zh-TW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, 2022/01/11</a:t>
            </a:r>
          </a:p>
          <a:p>
            <a:r>
              <a:rPr lang="en" altLang="zh-TW" dirty="0">
                <a:hlinkClick r:id="rId2"/>
              </a:rPr>
              <a:t>Android </a:t>
            </a:r>
            <a:r>
              <a:rPr lang="zh-TW" altLang="en-US" dirty="0">
                <a:hlinkClick r:id="rId2"/>
              </a:rPr>
              <a:t>行動應用程式開發人員工具 </a:t>
            </a:r>
            <a:r>
              <a:rPr lang="en-US" altLang="zh-TW" dirty="0">
                <a:hlinkClick r:id="rId2"/>
              </a:rPr>
              <a:t>– </a:t>
            </a:r>
            <a:r>
              <a:rPr lang="en" altLang="zh-TW" dirty="0">
                <a:hlinkClick r:id="rId2"/>
              </a:rPr>
              <a:t>Android </a:t>
            </a:r>
            <a:r>
              <a:rPr lang="zh-TW" altLang="en-US" dirty="0">
                <a:hlinkClick r:id="rId2"/>
              </a:rPr>
              <a:t>開發人員  </a:t>
            </a:r>
            <a:r>
              <a:rPr lang="en-US" altLang="zh-TW" dirty="0">
                <a:hlinkClick r:id="rId2"/>
              </a:rPr>
              <a:t>|  </a:t>
            </a:r>
            <a:r>
              <a:rPr lang="en" altLang="zh-TW" dirty="0">
                <a:hlinkClick r:id="rId2"/>
              </a:rPr>
              <a:t>Android Developers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EE23049-D254-FBF6-A0C6-BFC14C430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82B2E00-55CC-829D-82AA-F69A4C125C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5462" y="1235950"/>
            <a:ext cx="3210379" cy="4386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4095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193651-3407-00C9-A538-EB94172E9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分支合併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ACB90C44-6C8C-0EA5-EC06-7C7078A9D0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4920" y="1031875"/>
            <a:ext cx="10278010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1F25E8-0BD5-7DF5-698D-7044C777D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130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6CD2B8-7787-0C03-0525-787DA22BF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處理合併衝突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3F760BD-20C1-DCDD-57F3-8825A7058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先修改</a:t>
            </a:r>
            <a:r>
              <a:rPr kumimoji="1" lang="en-US" altLang="zh-TW" dirty="0"/>
              <a:t> main</a:t>
            </a:r>
            <a:r>
              <a:rPr kumimoji="1" lang="zh-TW" altLang="en-US" dirty="0"/>
              <a:t> 的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Cake.txt</a:t>
            </a:r>
            <a:r>
              <a:rPr kumimoji="1" lang="zh-TW" altLang="en-US" dirty="0"/>
              <a:t>，並且</a:t>
            </a:r>
            <a:r>
              <a:rPr kumimoji="1" lang="en-US" altLang="zh-TW" dirty="0"/>
              <a:t>commit.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94AD159-2943-6941-44BE-CCA40FF7C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41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94C3FED-33D0-7922-1A90-F11CC90CC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22519"/>
            <a:ext cx="7772400" cy="513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8183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7E4480-EC74-62EA-6D0B-2AC7C53C8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處理合併衝突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0BA657-EAE2-639C-3097-D4A896B9B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936" y="1032480"/>
            <a:ext cx="4878137" cy="4793039"/>
          </a:xfrm>
        </p:spPr>
        <p:txBody>
          <a:bodyPr/>
          <a:lstStyle/>
          <a:p>
            <a:r>
              <a:rPr kumimoji="1" lang="zh-TW" altLang="en-US" dirty="0"/>
              <a:t>切換到 </a:t>
            </a:r>
            <a:r>
              <a:rPr kumimoji="1" lang="en-US" altLang="zh-TW" dirty="0"/>
              <a:t>dessert </a:t>
            </a:r>
            <a:r>
              <a:rPr kumimoji="1" lang="zh-TW" altLang="en-US" dirty="0"/>
              <a:t>分支</a:t>
            </a:r>
            <a:endParaRPr kumimoji="1" lang="en-US" altLang="zh-TW" dirty="0"/>
          </a:p>
          <a:p>
            <a:r>
              <a:rPr kumimoji="1" lang="zh-TW" altLang="en-US" dirty="0"/>
              <a:t>修改 </a:t>
            </a:r>
            <a:r>
              <a:rPr kumimoji="1" lang="en-US" altLang="zh-TW" dirty="0" err="1"/>
              <a:t>Cake.txt</a:t>
            </a:r>
            <a:r>
              <a:rPr kumimoji="1" lang="zh-TW" altLang="en-US" dirty="0"/>
              <a:t> ，並且</a:t>
            </a:r>
            <a:r>
              <a:rPr kumimoji="1" lang="en-US" altLang="zh-TW" dirty="0"/>
              <a:t>commit.</a:t>
            </a:r>
          </a:p>
          <a:p>
            <a:r>
              <a:rPr kumimoji="1" lang="zh-TW" altLang="en-US" dirty="0">
                <a:solidFill>
                  <a:srgbClr val="FF0000"/>
                </a:solidFill>
              </a:rPr>
              <a:t>請注意，要修改同一行，但內容要不一樣！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CA62BB1-636A-4A0C-9831-ABD9239B0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42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936D8E4-ABC2-F09A-8607-64935305A8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119"/>
          <a:stretch/>
        </p:blipFill>
        <p:spPr>
          <a:xfrm>
            <a:off x="6163796" y="977089"/>
            <a:ext cx="5198268" cy="512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6133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7E4480-EC74-62EA-6D0B-2AC7C53C8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處理合併衝突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0BA657-EAE2-639C-3097-D4A896B9B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936" y="1032480"/>
            <a:ext cx="10347259" cy="4793039"/>
          </a:xfrm>
        </p:spPr>
        <p:txBody>
          <a:bodyPr/>
          <a:lstStyle/>
          <a:p>
            <a:r>
              <a:rPr kumimoji="1" lang="zh-TW" altLang="en-US" dirty="0"/>
              <a:t>進行分支合併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CA62BB1-636A-4A0C-9831-ABD9239B0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43</a:t>
            </a:fld>
            <a:endParaRPr 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223ADEC-5322-EBCE-1AA4-C11C17C7C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393" y="1706130"/>
            <a:ext cx="4873607" cy="501534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C025510-B69B-172C-1A8B-E2F9225CD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457" y="2744797"/>
            <a:ext cx="5108286" cy="264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6172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ADE73A-BA22-A6F2-52AC-B30CE12C4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處理合併衝突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A7BDE0-8064-6C15-1BA9-6C93B227C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協調哪邊才是正確的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A024C79-81DE-E62B-58D0-FE4258812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44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3253D46-5AE6-5516-4513-67AEF9955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415" y="1692275"/>
            <a:ext cx="77343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3074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ADE73A-BA22-A6F2-52AC-B30CE12C4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處理合併衝突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A7BDE0-8064-6C15-1BA9-6C93B227C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協調哪邊才是正確的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A024C79-81DE-E62B-58D0-FE4258812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45</a:t>
            </a:fld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A699CB6-0E8B-AB46-3EFC-99E99783D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391" y="2106598"/>
            <a:ext cx="8600991" cy="4398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5938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2CB193-9AC4-8DD5-8578-ED7BD1747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處理合併衝突</a:t>
            </a:r>
            <a:endParaRPr kumimoji="1"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6B628A10-11A4-211E-2CAA-F60D2E75C5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7975" y="1524000"/>
            <a:ext cx="6311900" cy="3810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D373E97-9791-D846-05AA-9D9B47AA3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64282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2CB193-9AC4-8DD5-8578-ED7BD1747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處理合併衝突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D373E97-9791-D846-05AA-9D9B47AA3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47</a:t>
            </a:fld>
            <a:endParaRPr 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EC8994DE-329F-B3A2-10CF-0766336F99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4121" y="1392094"/>
            <a:ext cx="5538888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5844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531E8-F55D-9E76-FB5F-EF9BAC94B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kumimoji="1" lang="en-US" altLang="zh-TW" dirty="0"/>
              <a:t>revert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548BD7-E281-AA01-93A7-414D63435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937" y="1032480"/>
            <a:ext cx="3949882" cy="4793039"/>
          </a:xfrm>
        </p:spPr>
        <p:txBody>
          <a:bodyPr/>
          <a:lstStyle/>
          <a:p>
            <a:r>
              <a:rPr kumimoji="1" lang="zh-TW" altLang="en-US" dirty="0"/>
              <a:t>回退到之前的版本</a:t>
            </a:r>
            <a:endParaRPr kumimoji="1" lang="en-US" altLang="zh-TW" dirty="0"/>
          </a:p>
          <a:p>
            <a:r>
              <a:rPr kumimoji="1" lang="zh-TW" altLang="en-US" dirty="0"/>
              <a:t>在</a:t>
            </a:r>
            <a:r>
              <a:rPr kumimoji="1" lang="en-US" altLang="zh-TW" dirty="0"/>
              <a:t> main </a:t>
            </a:r>
            <a:r>
              <a:rPr kumimoji="1" lang="zh-TW" altLang="en-US" dirty="0"/>
              <a:t>分支刪除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Sushi.txt</a:t>
            </a:r>
            <a:r>
              <a:rPr kumimoji="1" lang="zh-TW" altLang="en-US" dirty="0"/>
              <a:t> 檔案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80ADCCE-688E-5E39-9AEC-E6496059A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48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7509243-7F40-FA17-BE5F-11DC9B053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1791" y="977089"/>
            <a:ext cx="6518564" cy="514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9344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8DEABF-3986-48A1-6913-2973145FB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kumimoji="1" lang="en-US" altLang="zh-TW" dirty="0"/>
              <a:t>revert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F6E6503-83CE-1248-C9CC-020A1AE07E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151" y="1485900"/>
            <a:ext cx="8568827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C8E00D3-BBB3-61C4-72D1-739000407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653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7A71DE-911E-CD76-6B02-FA46518D1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課程進度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FEA8728-5D4C-68C2-1ED2-B0467ADF1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209" y="0"/>
            <a:ext cx="6243581" cy="6858000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C21F0C5-4ED4-F38C-6F59-3C16CF9F6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038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8DEABF-3986-48A1-6913-2973145FB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kumimoji="1" lang="en-US" altLang="zh-TW" dirty="0"/>
              <a:t>revert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C8E00D3-BBB3-61C4-72D1-739000407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50</a:t>
            </a:fld>
            <a:endParaRPr 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BBD77B3B-768F-2FBC-3727-247E4DD8A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8561" y="1211984"/>
            <a:ext cx="8010007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9845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6986EF-E623-A28B-7BB4-1C1C84E38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Push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A2D1AB-0A7C-F987-344B-00BFFFB58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目前為止，所有的檔案變更都是在「本地端」，我們要將這些變更紀錄推送到</a:t>
            </a:r>
            <a:r>
              <a:rPr kumimoji="1" lang="en-US" altLang="zh-TW" dirty="0"/>
              <a:t> GitHub</a:t>
            </a:r>
            <a:r>
              <a:rPr kumimoji="1" lang="zh-TW" altLang="en-US" dirty="0"/>
              <a:t> 保存。</a:t>
            </a:r>
            <a:endParaRPr kumimoji="1"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52D7B31-BCA3-2492-01F5-33157CDD6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51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FD5C53A-4E08-5A2D-62AE-2BC8A3AB3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805" y="2270074"/>
            <a:ext cx="6754091" cy="445140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0E0AB711-0864-08CE-F1ED-B1BE6986A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6882" y="2896437"/>
            <a:ext cx="4104446" cy="292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356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6986EF-E623-A28B-7BB4-1C1C84E38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Push</a:t>
            </a:r>
            <a:endParaRPr kumimoji="1" lang="zh-TW" altLang="en-US" dirty="0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BF7C9AB2-AD17-85EC-7EFC-EF7854A74C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4539" y="1031875"/>
            <a:ext cx="7838773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52D7B31-BCA3-2492-01F5-33157CDD6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5376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826479-8855-5E39-C51A-9EFE272A6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kumimoji="1" lang="en-US" altLang="zh-TW" dirty="0"/>
              <a:t>clone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3B65A9-2998-FEB0-B293-56B4370F0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當換了一台電腦或要進行多人協作時，需要大家將這個專案下載下來以進行專案開發。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67A28C5-6B46-198F-CAFE-6F59D2148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3405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826479-8855-5E39-C51A-9EFE272A6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kumimoji="1" lang="en-US" altLang="zh-TW" dirty="0"/>
              <a:t>clone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3B65A9-2998-FEB0-B293-56B4370F0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首先將專案變成</a:t>
            </a:r>
            <a:r>
              <a:rPr kumimoji="1" lang="en-US" altLang="zh-TW" dirty="0"/>
              <a:t> Public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67A28C5-6B46-198F-CAFE-6F59D2148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54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7DB3640-3C9F-28B8-2BEC-4F79115B2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291" y="2214824"/>
            <a:ext cx="7772400" cy="242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3085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826479-8855-5E39-C51A-9EFE272A6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kumimoji="1" lang="en-US" altLang="zh-TW" dirty="0"/>
              <a:t>clone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3B65A9-2998-FEB0-B293-56B4370F0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首先將專案變成</a:t>
            </a:r>
            <a:r>
              <a:rPr kumimoji="1" lang="en-US" altLang="zh-TW" dirty="0"/>
              <a:t> Public</a:t>
            </a:r>
          </a:p>
          <a:p>
            <a:pPr lvl="1"/>
            <a:r>
              <a:rPr kumimoji="1" lang="zh-TW" altLang="en-US" b="0" dirty="0"/>
              <a:t>在 </a:t>
            </a:r>
            <a:r>
              <a:rPr kumimoji="1" lang="en-US" altLang="zh-TW" b="0" dirty="0"/>
              <a:t>General </a:t>
            </a:r>
            <a:r>
              <a:rPr kumimoji="1" lang="zh-TW" altLang="en-US" b="0" dirty="0"/>
              <a:t>頁面拉到最下面，找到「</a:t>
            </a:r>
            <a:r>
              <a:rPr kumimoji="1" lang="en-US" altLang="zh-TW" b="0" dirty="0"/>
              <a:t>Danger Zone</a:t>
            </a:r>
            <a:r>
              <a:rPr kumimoji="1" lang="zh-TW" altLang="en-US" b="0" dirty="0"/>
              <a:t>」，然後按下「</a:t>
            </a:r>
            <a:r>
              <a:rPr kumimoji="1" lang="en-US" altLang="zh-TW" b="0" dirty="0"/>
              <a:t>Change visibility</a:t>
            </a:r>
            <a:r>
              <a:rPr kumimoji="1" lang="zh-TW" altLang="en-US" b="0" dirty="0"/>
              <a:t>」</a:t>
            </a:r>
            <a:r>
              <a:rPr kumimoji="1" lang="en-US" altLang="zh-TW" b="0" dirty="0"/>
              <a:t>=&gt;</a:t>
            </a:r>
            <a:r>
              <a:rPr kumimoji="1" lang="zh-TW" altLang="en-US" b="0" dirty="0"/>
              <a:t>「</a:t>
            </a:r>
            <a:r>
              <a:rPr kumimoji="1" lang="en-US" altLang="zh-TW" b="0" dirty="0"/>
              <a:t>Change to public</a:t>
            </a:r>
            <a:r>
              <a:rPr kumimoji="1" lang="zh-TW" altLang="en-US" b="0" dirty="0"/>
              <a:t>」</a:t>
            </a:r>
            <a:endParaRPr kumimoji="1" lang="en-US" altLang="zh-TW" b="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67A28C5-6B46-198F-CAFE-6F59D2148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55</a:t>
            </a:fld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92D67A4-A569-D34D-2A92-E087C6A3DA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53"/>
          <a:stretch/>
        </p:blipFill>
        <p:spPr>
          <a:xfrm>
            <a:off x="1014805" y="2906394"/>
            <a:ext cx="4499304" cy="363259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1CAD6EB-53BD-19A5-E020-8CF02EC3D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1855" y="3254110"/>
            <a:ext cx="5095340" cy="293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6643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3D3D61-606A-0DCD-E80F-BD6DA4C6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kumimoji="1" lang="en-US" altLang="zh-TW" dirty="0"/>
              <a:t>clone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EF0115-2C70-2D67-FFA3-8793AE1BE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打開你隔壁同學的專案頁面，複製 </a:t>
            </a:r>
            <a:r>
              <a:rPr kumimoji="1" lang="en-US" altLang="zh-TW" dirty="0"/>
              <a:t>HTTPS</a:t>
            </a:r>
            <a:r>
              <a:rPr kumimoji="1" lang="zh-TW" altLang="en-US" dirty="0"/>
              <a:t> 的網址。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FEEF624-A3F4-B79C-2CC4-07B7D1947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56</a:t>
            </a:fld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AF24D23-2D43-A3EC-103A-C8566852C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545" y="1711836"/>
            <a:ext cx="5310909" cy="482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00982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73314-A744-338D-16B6-78EC8DB6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kumimoji="1" lang="en-US" altLang="zh-TW" dirty="0"/>
              <a:t>clone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9EC9946-69F5-5990-E39F-14955AFE7E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9388" y="1031875"/>
            <a:ext cx="8909075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0E003CF-011C-0372-0F53-7D84F2F31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4631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73314-A744-338D-16B6-78EC8DB6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</a:t>
            </a:r>
            <a:r>
              <a:rPr kumimoji="1" lang="zh-TW" altLang="en-US" dirty="0"/>
              <a:t> </a:t>
            </a:r>
            <a:r>
              <a:rPr kumimoji="1" lang="en-US" altLang="zh-TW" dirty="0"/>
              <a:t>clone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0E003CF-011C-0372-0F53-7D84F2F31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58</a:t>
            </a:fld>
            <a:endParaRPr lang="en-US"/>
          </a:p>
        </p:txBody>
      </p:sp>
      <p:pic>
        <p:nvPicPr>
          <p:cNvPr id="11" name="內容版面配置區 10">
            <a:extLst>
              <a:ext uri="{FF2B5EF4-FFF2-40B4-BE49-F238E27FC236}">
                <a16:creationId xmlns:a16="http://schemas.microsoft.com/office/drawing/2014/main" id="{1F80A04D-FE0C-E86B-3F7D-0804C426C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7810" y="1597312"/>
            <a:ext cx="7516380" cy="4479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8115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9E6DA0-4828-38CA-9C63-69D4DD03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團隊協作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4FC973-A3D6-3E9A-2039-4920C7262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935" y="1032480"/>
            <a:ext cx="10461519" cy="4793039"/>
          </a:xfrm>
        </p:spPr>
        <p:txBody>
          <a:bodyPr/>
          <a:lstStyle/>
          <a:p>
            <a:r>
              <a:rPr kumimoji="1" lang="zh-TW" altLang="en-US" dirty="0"/>
              <a:t>請同學幫你加入團隊成員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0A0B44E-C6E2-EBA0-5AAE-9E88032DA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59</a:t>
            </a:fld>
            <a:endParaRPr 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1503D5E-7E9D-AC94-0534-A4879544F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54192"/>
            <a:ext cx="7772400" cy="459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000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8FD29A-C6C8-D061-22F4-72745ED78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評分方式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784BC7-D31A-BBB1-25EC-AB226DF71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作業 </a:t>
            </a:r>
            <a:r>
              <a:rPr kumimoji="1" lang="en-US" altLang="zh-TW" dirty="0"/>
              <a:t>30%</a:t>
            </a:r>
          </a:p>
          <a:p>
            <a:r>
              <a:rPr kumimoji="1" lang="zh-TW" altLang="en-US" dirty="0"/>
              <a:t>上機考 </a:t>
            </a:r>
            <a:r>
              <a:rPr kumimoji="1" lang="en-US" altLang="zh-TW" dirty="0"/>
              <a:t>30%</a:t>
            </a:r>
          </a:p>
          <a:p>
            <a:r>
              <a:rPr kumimoji="1" lang="zh-TW" altLang="en-US" dirty="0"/>
              <a:t>期末報告 </a:t>
            </a:r>
            <a:r>
              <a:rPr kumimoji="1" lang="en-US" altLang="zh-TW" dirty="0"/>
              <a:t>30%</a:t>
            </a:r>
          </a:p>
          <a:p>
            <a:r>
              <a:rPr kumimoji="1" lang="zh-TW" altLang="en-US" dirty="0"/>
              <a:t>課堂表現 </a:t>
            </a:r>
            <a:r>
              <a:rPr kumimoji="1" lang="en-US" altLang="zh-TW" dirty="0"/>
              <a:t>10%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FE575EE-A8CB-E51C-A14E-788FAA96C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679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306203-81DD-73A7-54FF-74FA9134F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團隊協作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2E15A9B-FEB3-534B-8ECC-A9C951236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60</a:t>
            </a:fld>
            <a:endParaRPr 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B493BE80-A3B8-C8FA-5AA5-9A30A20A4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請到信箱收信以加入</a:t>
            </a:r>
            <a:r>
              <a:rPr lang="en-US" altLang="zh-TW" dirty="0"/>
              <a:t> Collaborators.</a:t>
            </a: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2D649BC-BEBB-DEAB-3DCF-2A8A0C4B8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877" y="1731875"/>
            <a:ext cx="4394688" cy="462447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222D0F6-7456-3AA3-C05B-E951FDF98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471" y="1844466"/>
            <a:ext cx="3763497" cy="439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50138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9E6DA0-4828-38CA-9C63-69D4DD03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團隊協作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4FC973-A3D6-3E9A-2039-4920C7262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936" y="1032480"/>
            <a:ext cx="5487737" cy="4793039"/>
          </a:xfrm>
        </p:spPr>
        <p:txBody>
          <a:bodyPr/>
          <a:lstStyle/>
          <a:p>
            <a:r>
              <a:rPr kumimoji="1" lang="zh-TW" altLang="en-US" dirty="0"/>
              <a:t>修改同學的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burger.txt</a:t>
            </a:r>
            <a:r>
              <a:rPr kumimoji="1" lang="zh-TW" altLang="en-US" dirty="0"/>
              <a:t> 檔案，加入作法。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0A0B44E-C6E2-EBA0-5AAE-9E88032DA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61</a:t>
            </a:fld>
            <a:endParaRPr 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B77C7E8-0210-DCEE-94A1-C3AAC19C7A0C}"/>
              </a:ext>
            </a:extLst>
          </p:cNvPr>
          <p:cNvSpPr txBox="1"/>
          <p:nvPr/>
        </p:nvSpPr>
        <p:spPr>
          <a:xfrm>
            <a:off x="5649841" y="352817"/>
            <a:ext cx="60960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步驟：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</a:b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1. </a:t>
            </a: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製作牛肉餅：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將牛絞肉放入大碗中，加入適量鹽和黑胡椒，充分攪拌均勻。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將調味好的牛絞肉分成</a:t>
            </a:r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4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份，搓成圓球後壓平成牛肉餅。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2. </a:t>
            </a: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煎牛肉餅：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加熱煎鍋，中火。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將牛肉餅放入煎鍋中，每面煎約</a:t>
            </a:r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3-4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分鐘，直到兩面金黃且熟透。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煎好的牛肉餅上放一片起司，稍微加熱至起司融化。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3. </a:t>
            </a: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準備麵包和配料：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將漢堡麵包對半切開，放在煎鍋或烤盤上稍微烤熱，讓麵包表面稍微酥脆。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準備生菜、番茄片、洋蔥片和酸黃瓜片。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4. </a:t>
            </a: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組裝漢堡：</a:t>
            </a:r>
            <a:endParaRPr lang="zh-TW" alt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在漢堡麵包的底部塗上喜歡的醬料。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放上一片生菜、一片番茄、一片洋蔥。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接著放上煎好的牛肉餅和起司。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可以再加上酸黃瓜片。</a:t>
            </a:r>
          </a:p>
          <a:p>
            <a:r>
              <a:rPr lang="en-US" altLang="zh-TW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最後蓋上漢堡麵包的頂部。</a:t>
            </a:r>
          </a:p>
        </p:txBody>
      </p:sp>
    </p:spTree>
    <p:extLst>
      <p:ext uri="{BB962C8B-B14F-4D97-AF65-F5344CB8AC3E}">
        <p14:creationId xmlns:p14="http://schemas.microsoft.com/office/powerpoint/2010/main" val="37837566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8F4C8C-FACB-1341-97CE-86F7DE5DD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團隊協作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28526A4-4F04-907D-1319-8085263DEB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1984" y="1031875"/>
            <a:ext cx="9843883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AFF7821-4DAC-2273-E9C2-6A8E3FC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6323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8F4C8C-FACB-1341-97CE-86F7DE5DD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團隊協作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AFF7821-4DAC-2273-E9C2-6A8E3FC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63</a:t>
            </a:fld>
            <a:endParaRPr 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AF91283F-AA9C-2608-B977-9EADB30374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8349" y="1031875"/>
            <a:ext cx="7271152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58391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8F4C8C-FACB-1341-97CE-86F7DE5DD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TW" altLang="en-US" dirty="0"/>
              <a:t> 練習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團隊協作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AFF7821-4DAC-2273-E9C2-6A8E3FC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64</a:t>
            </a:fld>
            <a:endParaRPr 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6C683DE3-5C14-6BA1-3DC6-950985CD62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8022" y="1031875"/>
            <a:ext cx="8311806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4369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9B2D57-3FF1-C861-41F1-ED0ED32B5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7A2E4A7-AA53-980A-36AF-D99C0DE7B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Mac</a:t>
            </a:r>
            <a:r>
              <a:rPr kumimoji="1" lang="zh-TW" altLang="en-US" dirty="0"/>
              <a:t> 安裝</a:t>
            </a:r>
            <a:endParaRPr kumimoji="1" lang="en-US" altLang="zh-TW" dirty="0"/>
          </a:p>
          <a:p>
            <a:r>
              <a:rPr kumimoji="1" lang="en-US" altLang="zh-TW" dirty="0" err="1"/>
              <a:t>sudo</a:t>
            </a:r>
            <a:r>
              <a:rPr kumimoji="1" lang="en-US" altLang="zh-TW" dirty="0"/>
              <a:t> /Applications/Android\ </a:t>
            </a:r>
            <a:r>
              <a:rPr kumimoji="1" lang="en-US" altLang="zh-TW" dirty="0" err="1"/>
              <a:t>Studio.app</a:t>
            </a:r>
            <a:r>
              <a:rPr kumimoji="1" lang="en-US" altLang="zh-TW" dirty="0"/>
              <a:t>/Contents/MacOS/studio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4769EF8-25EE-1959-F53E-452CDB6FD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65</a:t>
            </a:fld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66B4542-3201-DA30-1D37-2E4C274027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97"/>
          <a:stretch/>
        </p:blipFill>
        <p:spPr>
          <a:xfrm>
            <a:off x="2885209" y="3185514"/>
            <a:ext cx="6421582" cy="335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94252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01FA9E-C1E4-AB96-6D90-FA6DDE23A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9348590-4917-21CD-0A48-FF8FF4ACA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66</a:t>
            </a:fld>
            <a:endParaRPr lang="en-US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4D5BE791-108F-3598-2E8D-4538379BF0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5115" y="1031875"/>
            <a:ext cx="6637620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41292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01FA9E-C1E4-AB96-6D90-FA6DDE23A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9348590-4917-21CD-0A48-FF8FF4ACA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67</a:t>
            </a:fld>
            <a:endParaRPr lang="en-US"/>
          </a:p>
        </p:txBody>
      </p:sp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2089C999-749D-4271-7098-00A24AE785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9581" y="1031875"/>
            <a:ext cx="6608689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30088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FEFA68-CA08-A54D-50BD-163BE0B0F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模擬器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EB9AE88-35FC-C97E-4364-F50655369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68</a:t>
            </a:fld>
            <a:endParaRPr lang="en-US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9918962B-C319-92D4-95AD-4B7FECC84A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4201" y="1031875"/>
            <a:ext cx="7179449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1663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EC18E7-AE37-E588-0E95-9794403C0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模擬器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05AB854-DB5D-7C5B-A974-DA7A606C2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8563" y="1031875"/>
            <a:ext cx="7770724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A69F71-E4E7-6634-71A7-3BF69002D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015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558654-26E6-07F9-F6BD-B822EB793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進入 </a:t>
            </a:r>
            <a:r>
              <a:rPr kumimoji="1" lang="en-US" altLang="zh-TW" dirty="0"/>
              <a:t>Android</a:t>
            </a:r>
            <a:r>
              <a:rPr kumimoji="1" lang="zh-TW" altLang="en-US" dirty="0"/>
              <a:t> 之前</a:t>
            </a:r>
            <a:r>
              <a:rPr kumimoji="1" lang="en-US" altLang="zh-TW" dirty="0"/>
              <a:t>…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55FDF3-9BE7-2675-C4F9-84B5BB95C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下載</a:t>
            </a:r>
            <a:r>
              <a:rPr kumimoji="1" lang="en-US" altLang="zh-TW" dirty="0"/>
              <a:t> </a:t>
            </a:r>
            <a:r>
              <a:rPr kumimoji="1" lang="en-US" altLang="zh-TW" dirty="0">
                <a:hlinkClick r:id="rId2"/>
              </a:rPr>
              <a:t>Android Studio</a:t>
            </a:r>
            <a:endParaRPr kumimoji="1"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BE6F2EC-8DEC-019C-846D-F350A01F4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</a:t>
            </a:fld>
            <a:endParaRPr 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1860B5D5-D2DF-1547-B145-E0D84EB6E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936" y="4298457"/>
            <a:ext cx="9994608" cy="1876566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BC08E887-B4B2-8ADD-3147-46DAEB04D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1765" y="1910644"/>
            <a:ext cx="59436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16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EC18E7-AE37-E588-0E95-9794403C0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模擬器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A69F71-E4E7-6634-71A7-3BF69002D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70</a:t>
            </a:fld>
            <a:endParaRPr 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2EBC3E30-72F9-4FB8-75C9-41C225E5D1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3050" y="1031875"/>
            <a:ext cx="3921750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8842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EC18E7-AE37-E588-0E95-9794403C0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模擬器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A69F71-E4E7-6634-71A7-3BF69002D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71</a:t>
            </a:fld>
            <a:endParaRPr 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D564E479-4D11-E45B-A44B-3E844BF771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0948" y="1031875"/>
            <a:ext cx="7365955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0944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EC18E7-AE37-E588-0E95-9794403C0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模擬器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A69F71-E4E7-6634-71A7-3BF69002D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72</a:t>
            </a:fld>
            <a:endParaRPr 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0E1EAA40-586A-B12C-C63B-E0CDBB9A68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5522" y="1031875"/>
            <a:ext cx="7376806" cy="479425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028E1311-5611-E645-63B8-9B69477DE9E3}"/>
              </a:ext>
            </a:extLst>
          </p:cNvPr>
          <p:cNvSpPr/>
          <p:nvPr/>
        </p:nvSpPr>
        <p:spPr>
          <a:xfrm>
            <a:off x="2812473" y="3429000"/>
            <a:ext cx="193963" cy="2563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0628343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B732EA7B-E63F-32E5-1BB3-04189ABD1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8665" y="1031875"/>
            <a:ext cx="7410521" cy="479425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7EC18E7-AE37-E588-0E95-9794403C0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模擬器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A69F71-E4E7-6634-71A7-3BF69002D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54708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EC18E7-AE37-E588-0E95-9794403C0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模擬器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A69F71-E4E7-6634-71A7-3BF69002D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74</a:t>
            </a:fld>
            <a:endParaRPr 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207C58B6-39D6-E7C7-2B07-DD14D046BB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1020" y="1031875"/>
            <a:ext cx="7345811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71481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A9A04F-966F-ACB4-35B4-6C893F80F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模擬器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283F988-EDD2-7EE4-DE59-FE685CBF98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1693" y="1031875"/>
            <a:ext cx="8164465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8C56D12-B042-5CDA-549F-36736BFE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037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A9A04F-966F-ACB4-35B4-6C893F80F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第一個 </a:t>
            </a:r>
            <a:r>
              <a:rPr kumimoji="1" lang="en-US" altLang="zh-TW" dirty="0"/>
              <a:t>APP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8C56D12-B042-5CDA-549F-36736BFE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76</a:t>
            </a:fld>
            <a:endParaRPr 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36A261E0-B35F-3C15-9FCA-065983A39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4129" y="1031875"/>
            <a:ext cx="8299593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60186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82755D-469C-0D67-FC03-2A3090D22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第一個 </a:t>
            </a:r>
            <a:r>
              <a:rPr kumimoji="1" lang="en-US" altLang="zh-TW" dirty="0"/>
              <a:t>APP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B634305-A3DC-C102-B602-C8926E3E41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91029" y="1031875"/>
            <a:ext cx="4025793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F828680-8998-D84C-D44A-1D6EA835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35317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82755D-469C-0D67-FC03-2A3090D22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第一個 </a:t>
            </a:r>
            <a:r>
              <a:rPr kumimoji="1" lang="en-US" altLang="zh-TW" dirty="0"/>
              <a:t>APP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F828680-8998-D84C-D44A-1D6EA835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78</a:t>
            </a:fld>
            <a:endParaRPr 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D63052E0-13C4-ABAF-241D-BD4DE6121C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4863" y="1031875"/>
            <a:ext cx="10098125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6257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82755D-469C-0D67-FC03-2A3090D22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第一個 </a:t>
            </a:r>
            <a:r>
              <a:rPr kumimoji="1" lang="en-US" altLang="zh-TW" dirty="0"/>
              <a:t>APP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F828680-8998-D84C-D44A-1D6EA835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79</a:t>
            </a:fld>
            <a:endParaRPr 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23C13965-5826-E802-0340-2B1B38B748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2742" y="1031875"/>
            <a:ext cx="6602367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78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558654-26E6-07F9-F6BD-B822EB793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進入 </a:t>
            </a:r>
            <a:r>
              <a:rPr kumimoji="1" lang="en-US" altLang="zh-TW" dirty="0"/>
              <a:t>Android</a:t>
            </a:r>
            <a:r>
              <a:rPr kumimoji="1" lang="zh-TW" altLang="en-US" dirty="0"/>
              <a:t> 之前</a:t>
            </a:r>
            <a:r>
              <a:rPr kumimoji="1" lang="en-US" altLang="zh-TW" dirty="0"/>
              <a:t>…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55FDF3-9BE7-2675-C4F9-84B5BB95C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實務導向</a:t>
            </a:r>
            <a:endParaRPr kumimoji="1" lang="en-US" altLang="zh-TW" dirty="0"/>
          </a:p>
          <a:p>
            <a:r>
              <a:rPr kumimoji="1" lang="zh-TW" altLang="en-US" dirty="0"/>
              <a:t>課程結束後能擁有的能力：</a:t>
            </a:r>
            <a:endParaRPr kumimoji="1" lang="en-US" altLang="zh-TW" dirty="0"/>
          </a:p>
          <a:p>
            <a:pPr lvl="1"/>
            <a:r>
              <a:rPr kumimoji="1" lang="zh-TW" altLang="en-US" b="0" dirty="0"/>
              <a:t>解決問題</a:t>
            </a:r>
            <a:endParaRPr kumimoji="1" lang="en-US" altLang="zh-TW" b="0" dirty="0"/>
          </a:p>
          <a:p>
            <a:pPr lvl="1"/>
            <a:r>
              <a:rPr kumimoji="1" lang="zh-TW" altLang="en-US" b="0" dirty="0"/>
              <a:t>繼續學習</a:t>
            </a:r>
            <a:endParaRPr kumimoji="1" lang="en-US" altLang="zh-TW" b="0" dirty="0"/>
          </a:p>
          <a:p>
            <a:pPr lvl="1"/>
            <a:r>
              <a:rPr kumimoji="1" lang="zh-TW" altLang="en-US" b="0" dirty="0"/>
              <a:t>團隊協作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BE6F2EC-8DEC-019C-846D-F350A01F4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8</a:t>
            </a:fld>
            <a:endParaRPr lang="en-US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8C3222A1-B811-3076-DD29-F0D41856C7E8}"/>
              </a:ext>
            </a:extLst>
          </p:cNvPr>
          <p:cNvGrpSpPr/>
          <p:nvPr/>
        </p:nvGrpSpPr>
        <p:grpSpPr>
          <a:xfrm>
            <a:off x="2931885" y="2490037"/>
            <a:ext cx="3454400" cy="830942"/>
            <a:chOff x="2931885" y="2490037"/>
            <a:chExt cx="3454400" cy="83094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AC4552CB-0278-02E1-468F-982631A136D4}"/>
                </a:ext>
              </a:extLst>
            </p:cNvPr>
            <p:cNvSpPr txBox="1"/>
            <p:nvPr/>
          </p:nvSpPr>
          <p:spPr>
            <a:xfrm flipH="1">
              <a:off x="3294740" y="2674675"/>
              <a:ext cx="30915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TW" altLang="en-US" sz="2400" dirty="0">
                  <a:solidFill>
                    <a:srgbClr val="FF0000"/>
                  </a:solidFill>
                </a:rPr>
                <a:t>課本、練習、</a:t>
              </a:r>
              <a:r>
                <a:rPr kumimoji="1" lang="en-US" altLang="zh-TW" sz="2400" dirty="0">
                  <a:solidFill>
                    <a:srgbClr val="FF0000"/>
                  </a:solidFill>
                </a:rPr>
                <a:t>AI..</a:t>
              </a:r>
              <a:endParaRPr kumimoji="1" lang="zh-TW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7" name="右大括弧 6">
              <a:extLst>
                <a:ext uri="{FF2B5EF4-FFF2-40B4-BE49-F238E27FC236}">
                  <a16:creationId xmlns:a16="http://schemas.microsoft.com/office/drawing/2014/main" id="{532B03CC-0365-6F1A-E741-70849FF90DF8}"/>
                </a:ext>
              </a:extLst>
            </p:cNvPr>
            <p:cNvSpPr/>
            <p:nvPr/>
          </p:nvSpPr>
          <p:spPr>
            <a:xfrm>
              <a:off x="2931885" y="2490037"/>
              <a:ext cx="362857" cy="830942"/>
            </a:xfrm>
            <a:prstGeom prst="rightBrac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sp>
        <p:nvSpPr>
          <p:cNvPr id="9" name="文字方塊 8">
            <a:extLst>
              <a:ext uri="{FF2B5EF4-FFF2-40B4-BE49-F238E27FC236}">
                <a16:creationId xmlns:a16="http://schemas.microsoft.com/office/drawing/2014/main" id="{6B8BDF2F-2AC4-D64B-703B-938C5E2B255B}"/>
              </a:ext>
            </a:extLst>
          </p:cNvPr>
          <p:cNvSpPr txBox="1"/>
          <p:nvPr/>
        </p:nvSpPr>
        <p:spPr>
          <a:xfrm flipH="1">
            <a:off x="3294742" y="3428999"/>
            <a:ext cx="919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solidFill>
                  <a:srgbClr val="0070C0"/>
                </a:solidFill>
              </a:rPr>
              <a:t>Git</a:t>
            </a:r>
            <a:endParaRPr kumimoji="1" lang="zh-TW" altLang="en-US" sz="2400" dirty="0">
              <a:solidFill>
                <a:srgbClr val="0070C0"/>
              </a:solidFill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F726C7E2-3000-FD70-5643-9A522138C214}"/>
              </a:ext>
            </a:extLst>
          </p:cNvPr>
          <p:cNvCxnSpPr>
            <a:endCxn id="9" idx="3"/>
          </p:cNvCxnSpPr>
          <p:nvPr/>
        </p:nvCxnSpPr>
        <p:spPr>
          <a:xfrm>
            <a:off x="2931885" y="3659831"/>
            <a:ext cx="362857" cy="1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3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82755D-469C-0D67-FC03-2A3090D22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– </a:t>
            </a:r>
            <a:r>
              <a:rPr kumimoji="1" lang="zh-TW" altLang="en-US" dirty="0"/>
              <a:t>第一個 </a:t>
            </a:r>
            <a:r>
              <a:rPr kumimoji="1" lang="en-US" altLang="zh-TW" dirty="0"/>
              <a:t>APP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F828680-8998-D84C-D44A-1D6EA835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80</a:t>
            </a:fld>
            <a:endParaRPr 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E1FF08F3-17F0-758D-CD74-947A492EE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3115" y="1031875"/>
            <a:ext cx="6581620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09559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94D876-FA8B-715B-DC79-A5D98FB8A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將這個專案加入</a:t>
            </a:r>
            <a:r>
              <a:rPr kumimoji="1" lang="en-US" altLang="zh-TW" dirty="0"/>
              <a:t> Git </a:t>
            </a:r>
            <a:r>
              <a:rPr kumimoji="1" lang="zh-TW" altLang="en-US" dirty="0"/>
              <a:t>進行版控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05EAFF4-40AF-C428-EEDE-C56FCA1A38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0328" y="1031875"/>
            <a:ext cx="8187195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C98D5B4-DC89-2CB9-AB10-4D4D214F3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02339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94D876-FA8B-715B-DC79-A5D98FB8A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將這個專案加入</a:t>
            </a:r>
            <a:r>
              <a:rPr kumimoji="1" lang="en-US" altLang="zh-TW" dirty="0"/>
              <a:t> Git </a:t>
            </a:r>
            <a:r>
              <a:rPr kumimoji="1" lang="zh-TW" altLang="en-US" dirty="0"/>
              <a:t>進行版控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C98D5B4-DC89-2CB9-AB10-4D4D214F3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82</a:t>
            </a:fld>
            <a:endParaRPr 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AE9286BC-4502-DEDA-DF0B-DCD57BE5BC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3096" y="1031875"/>
            <a:ext cx="7761658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1789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2D440A-5A67-716B-E314-F8AE21485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新增一個</a:t>
            </a:r>
            <a:r>
              <a:rPr kumimoji="1" lang="en-US" altLang="zh-TW" dirty="0"/>
              <a:t> repository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FCD5563-7D21-0CD3-E617-63F82819B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9875" y="1600200"/>
            <a:ext cx="6388100" cy="36576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78225F-DC0F-B8B8-6320-AE7B7CFAF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95392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7D887C-B32C-F6A1-0181-C5DB30D2A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新增一個</a:t>
            </a:r>
            <a:r>
              <a:rPr kumimoji="1" lang="en-US" altLang="zh-TW" dirty="0"/>
              <a:t> repository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6193C13-FFB8-4ED4-F649-952FD06FD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0263" y="1050586"/>
            <a:ext cx="10347325" cy="4756827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9E1FB39-D4DF-7656-1A8C-8F1795098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93254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F15A5B-AEB8-3E56-0B45-56A4D1ABB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新增一個</a:t>
            </a:r>
            <a:r>
              <a:rPr kumimoji="1" lang="en-US" altLang="zh-TW" dirty="0"/>
              <a:t> repository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E154D59-ED2E-6D8A-5D2D-A0FD2A83E2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3575" y="1511300"/>
            <a:ext cx="8140700" cy="38354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5B81F12-8DE3-7F93-DC1F-AF66DF9CB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1253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F15A5B-AEB8-3E56-0B45-56A4D1ABB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新增一個</a:t>
            </a:r>
            <a:r>
              <a:rPr kumimoji="1" lang="en-US" altLang="zh-TW" dirty="0"/>
              <a:t> repository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5B81F12-8DE3-7F93-DC1F-AF66DF9CB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86</a:t>
            </a:fld>
            <a:endParaRPr 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D30111FF-B458-0055-6801-A77CC19C31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2691" y="1031874"/>
            <a:ext cx="4935248" cy="5622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19326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62A37-5E50-B31C-2452-2DFF29B20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推送至遠端儲存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086DCE0-62F5-C62B-BB12-73342573D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6346" y="1031875"/>
            <a:ext cx="6875158" cy="47942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0D7C031-7EE7-5E49-2ED1-3ABED2249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4003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4B1CB7-CAB7-D57B-9F25-9E23F06A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推送至遠端儲存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3D77179-D1A5-BDAA-85CC-5DF561CC4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4525" y="1428750"/>
            <a:ext cx="5638800" cy="40005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52E2478-7C02-008B-D441-00EAE8EA0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731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E09B6-E622-90D4-56C5-4DD09D87D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對於課程中使用 </a:t>
            </a:r>
            <a:r>
              <a:rPr kumimoji="1" lang="en-US" altLang="zh-TW" dirty="0"/>
              <a:t>AI..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EC5E05-34AE-CEB6-FCE0-27AF4577B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完全贊成</a:t>
            </a:r>
            <a:endParaRPr kumimoji="1" lang="en-US" altLang="zh-TW" dirty="0"/>
          </a:p>
          <a:p>
            <a:r>
              <a:rPr kumimoji="1" lang="zh-TW" altLang="en-US" dirty="0"/>
              <a:t>但要學習如何使用</a:t>
            </a:r>
            <a:endParaRPr kumimoji="1"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495458D-F44B-C150-C537-EA7BE1CAB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9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3B71C7C-A5F7-00C9-2159-7BEAA2958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977" y="3136899"/>
            <a:ext cx="3129405" cy="99967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FADB88A0-E294-E792-D37D-488A4C44A1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050" y="3136899"/>
            <a:ext cx="3737900" cy="99967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E7E5E407-3C2B-127D-B2DE-53EF01B76F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0216" y="3136898"/>
            <a:ext cx="3165625" cy="99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1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BlocksVTI">
  <a:themeElements>
    <a:clrScheme name="AnalogousFromRegularSeed_2SEEDS">
      <a:dk1>
        <a:srgbClr val="000000"/>
      </a:dk1>
      <a:lt1>
        <a:srgbClr val="FFFFFF"/>
      </a:lt1>
      <a:dk2>
        <a:srgbClr val="1B2F2E"/>
      </a:dk2>
      <a:lt2>
        <a:srgbClr val="F3F1F0"/>
      </a:lt2>
      <a:accent1>
        <a:srgbClr val="3B9EB1"/>
      </a:accent1>
      <a:accent2>
        <a:srgbClr val="46B196"/>
      </a:accent2>
      <a:accent3>
        <a:srgbClr val="4D7EC3"/>
      </a:accent3>
      <a:accent4>
        <a:srgbClr val="B13B3E"/>
      </a:accent4>
      <a:accent5>
        <a:srgbClr val="C37B4D"/>
      </a:accent5>
      <a:accent6>
        <a:srgbClr val="B19A3B"/>
      </a:accent6>
      <a:hlink>
        <a:srgbClr val="C05944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1720</Words>
  <Application>Microsoft Macintosh PowerPoint</Application>
  <PresentationFormat>寬螢幕</PresentationFormat>
  <Paragraphs>336</Paragraphs>
  <Slides>88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88</vt:i4>
      </vt:variant>
    </vt:vector>
  </HeadingPairs>
  <TitlesOfParts>
    <vt:vector size="96" baseType="lpstr">
      <vt:lpstr>.SF NS</vt:lpstr>
      <vt:lpstr>Arial</vt:lpstr>
      <vt:lpstr>Avenir Next LT Pro</vt:lpstr>
      <vt:lpstr>Avenir Next LT Pro Light</vt:lpstr>
      <vt:lpstr>Calibri</vt:lpstr>
      <vt:lpstr>Helvetica</vt:lpstr>
      <vt:lpstr>Times New Roman</vt:lpstr>
      <vt:lpstr>BlocksVTI</vt:lpstr>
      <vt:lpstr>行動APP開發</vt:lpstr>
      <vt:lpstr>關於我</vt:lpstr>
      <vt:lpstr>關於這堂課</vt:lpstr>
      <vt:lpstr>課程教材</vt:lpstr>
      <vt:lpstr>課程進度</vt:lpstr>
      <vt:lpstr>評分方式</vt:lpstr>
      <vt:lpstr>進入 Android 之前…</vt:lpstr>
      <vt:lpstr>進入 Android 之前…</vt:lpstr>
      <vt:lpstr>對於課程中使用 AI..</vt:lpstr>
      <vt:lpstr>使用 AI 工具前應該要先了解</vt:lpstr>
      <vt:lpstr>文字接龍範例</vt:lpstr>
      <vt:lpstr>把需求講清楚</vt:lpstr>
      <vt:lpstr>把需求講清楚</vt:lpstr>
      <vt:lpstr>把需求講清楚</vt:lpstr>
      <vt:lpstr>把需求講清楚</vt:lpstr>
      <vt:lpstr>提供資訊給 AI</vt:lpstr>
      <vt:lpstr>提供資訊給 AI</vt:lpstr>
      <vt:lpstr>提供資訊給 AI</vt:lpstr>
      <vt:lpstr>提供資訊給 AI</vt:lpstr>
      <vt:lpstr>提供資訊給 AI</vt:lpstr>
      <vt:lpstr>提問 AI 的小技巧</vt:lpstr>
      <vt:lpstr>練習：透過 AI 規劃學習新課程</vt:lpstr>
      <vt:lpstr>Git</vt:lpstr>
      <vt:lpstr>為什麼要學習它？</vt:lpstr>
      <vt:lpstr>Git 不是只有 GitHub 在使用</vt:lpstr>
      <vt:lpstr>養成使用 Git 來輔助紀錄檔案變更的習慣</vt:lpstr>
      <vt:lpstr>GitHub Desktop</vt:lpstr>
      <vt:lpstr>GitHub Desktop</vt:lpstr>
      <vt:lpstr>Git 練習 – 初始化 Git repo</vt:lpstr>
      <vt:lpstr>Git 練習 – 檔案新增</vt:lpstr>
      <vt:lpstr>Git 練習 – 檔案新增</vt:lpstr>
      <vt:lpstr>Git 練習 – 檢視歷史紀錄</vt:lpstr>
      <vt:lpstr>Git 練習 – commit message 撰寫</vt:lpstr>
      <vt:lpstr>Git 練習 – commit message 撰寫</vt:lpstr>
      <vt:lpstr>Git 練習 – commit message 撰寫</vt:lpstr>
      <vt:lpstr>Git 練習 – 建立與切換分支</vt:lpstr>
      <vt:lpstr>Git 練習 – 建立與切換分支</vt:lpstr>
      <vt:lpstr>Git 練習 – 建立與切換分支</vt:lpstr>
      <vt:lpstr>Git 練習 – 分支合併</vt:lpstr>
      <vt:lpstr>Git 練習 – 分支合併</vt:lpstr>
      <vt:lpstr>Git 練習 – 處理合併衝突</vt:lpstr>
      <vt:lpstr>Git 練習 – 處理合併衝突</vt:lpstr>
      <vt:lpstr>Git 練習 – 處理合併衝突</vt:lpstr>
      <vt:lpstr>Git 練習 – 處理合併衝突</vt:lpstr>
      <vt:lpstr>Git 練習 – 處理合併衝突</vt:lpstr>
      <vt:lpstr>Git 練習 – 處理合併衝突</vt:lpstr>
      <vt:lpstr>Git 練習 – 處理合併衝突</vt:lpstr>
      <vt:lpstr>Git 練習 – revert</vt:lpstr>
      <vt:lpstr>Git 練習 – revert</vt:lpstr>
      <vt:lpstr>Git 練習 – revert</vt:lpstr>
      <vt:lpstr>Git 練習 – Push</vt:lpstr>
      <vt:lpstr>Git 練習 – Push</vt:lpstr>
      <vt:lpstr>Git 練習 – clone</vt:lpstr>
      <vt:lpstr>Git 練習 – clone</vt:lpstr>
      <vt:lpstr>Git 練習 – clone</vt:lpstr>
      <vt:lpstr>Git 練習 – clone</vt:lpstr>
      <vt:lpstr>Git 練習 – clone</vt:lpstr>
      <vt:lpstr>Git 練習 – clone</vt:lpstr>
      <vt:lpstr>Git 練習 – 團隊協作</vt:lpstr>
      <vt:lpstr>Git 練習 – 團隊協作</vt:lpstr>
      <vt:lpstr>Git 練習 – 團隊協作</vt:lpstr>
      <vt:lpstr>Git 練習 – 團隊協作</vt:lpstr>
      <vt:lpstr>Git 練習 – 團隊協作</vt:lpstr>
      <vt:lpstr>Git 練習 – 團隊協作</vt:lpstr>
      <vt:lpstr>Android Studio</vt:lpstr>
      <vt:lpstr>Android Studio</vt:lpstr>
      <vt:lpstr>Android Studio</vt:lpstr>
      <vt:lpstr>Android Studio – 模擬器</vt:lpstr>
      <vt:lpstr>Android Studio – 模擬器</vt:lpstr>
      <vt:lpstr>Android Studio – 模擬器</vt:lpstr>
      <vt:lpstr>Android Studio – 模擬器</vt:lpstr>
      <vt:lpstr>Android Studio – 模擬器</vt:lpstr>
      <vt:lpstr>Android Studio – 模擬器</vt:lpstr>
      <vt:lpstr>Android Studio – 模擬器</vt:lpstr>
      <vt:lpstr>Android Studio – 模擬器</vt:lpstr>
      <vt:lpstr>Android Studio – 第一個 APP</vt:lpstr>
      <vt:lpstr>Android Studio – 第一個 APP</vt:lpstr>
      <vt:lpstr>Android Studio – 第一個 APP</vt:lpstr>
      <vt:lpstr>Android Studio – 第一個 APP</vt:lpstr>
      <vt:lpstr>Android Studio – 第一個 APP</vt:lpstr>
      <vt:lpstr>將這個專案加入 Git 進行版控</vt:lpstr>
      <vt:lpstr>將這個專案加入 Git 進行版控</vt:lpstr>
      <vt:lpstr>新增一個 repository</vt:lpstr>
      <vt:lpstr>新增一個 repository</vt:lpstr>
      <vt:lpstr>新增一個 repository</vt:lpstr>
      <vt:lpstr>新增一個 repository</vt:lpstr>
      <vt:lpstr>推送至遠端儲存</vt:lpstr>
      <vt:lpstr>推送至遠端儲存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行動APP開發</dc:title>
  <dc:creator>賴璉錡</dc:creator>
  <cp:lastModifiedBy>賴璉錡</cp:lastModifiedBy>
  <cp:revision>1</cp:revision>
  <dcterms:created xsi:type="dcterms:W3CDTF">2024-06-30T19:08:58Z</dcterms:created>
  <dcterms:modified xsi:type="dcterms:W3CDTF">2024-06-30T23:55:31Z</dcterms:modified>
</cp:coreProperties>
</file>

<file path=docProps/thumbnail.jpeg>
</file>